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3" r:id="rId1"/>
    <p:sldMasterId id="2147483694" r:id="rId2"/>
    <p:sldMasterId id="2147483695" r:id="rId3"/>
    <p:sldMasterId id="2147483696" r:id="rId4"/>
    <p:sldMasterId id="2147483697" r:id="rId5"/>
  </p:sldMasterIdLst>
  <p:notesMasterIdLst>
    <p:notesMasterId r:id="rId170"/>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2" r:id="rId92"/>
    <p:sldId id="343" r:id="rId93"/>
    <p:sldId id="344" r:id="rId94"/>
    <p:sldId id="345" r:id="rId95"/>
    <p:sldId id="346" r:id="rId96"/>
    <p:sldId id="347" r:id="rId97"/>
    <p:sldId id="348" r:id="rId98"/>
    <p:sldId id="349" r:id="rId99"/>
    <p:sldId id="350" r:id="rId100"/>
    <p:sldId id="351" r:id="rId101"/>
    <p:sldId id="352" r:id="rId102"/>
    <p:sldId id="353" r:id="rId103"/>
    <p:sldId id="354" r:id="rId104"/>
    <p:sldId id="355" r:id="rId105"/>
    <p:sldId id="356" r:id="rId106"/>
    <p:sldId id="357" r:id="rId107"/>
    <p:sldId id="358" r:id="rId108"/>
    <p:sldId id="359" r:id="rId109"/>
    <p:sldId id="360" r:id="rId110"/>
    <p:sldId id="361" r:id="rId111"/>
    <p:sldId id="362" r:id="rId112"/>
    <p:sldId id="363" r:id="rId113"/>
    <p:sldId id="364" r:id="rId114"/>
    <p:sldId id="365" r:id="rId115"/>
    <p:sldId id="366" r:id="rId116"/>
    <p:sldId id="367" r:id="rId117"/>
    <p:sldId id="368" r:id="rId118"/>
    <p:sldId id="413" r:id="rId119"/>
    <p:sldId id="414" r:id="rId120"/>
    <p:sldId id="415" r:id="rId121"/>
    <p:sldId id="416" r:id="rId122"/>
    <p:sldId id="417" r:id="rId123"/>
    <p:sldId id="419" r:id="rId124"/>
    <p:sldId id="420" r:id="rId125"/>
    <p:sldId id="369" r:id="rId126"/>
    <p:sldId id="370" r:id="rId127"/>
    <p:sldId id="371" r:id="rId128"/>
    <p:sldId id="372" r:id="rId129"/>
    <p:sldId id="373" r:id="rId130"/>
    <p:sldId id="374" r:id="rId131"/>
    <p:sldId id="375" r:id="rId132"/>
    <p:sldId id="376" r:id="rId133"/>
    <p:sldId id="377" r:id="rId134"/>
    <p:sldId id="378" r:id="rId135"/>
    <p:sldId id="379" r:id="rId136"/>
    <p:sldId id="380" r:id="rId137"/>
    <p:sldId id="381" r:id="rId138"/>
    <p:sldId id="382" r:id="rId139"/>
    <p:sldId id="383" r:id="rId140"/>
    <p:sldId id="384" r:id="rId141"/>
    <p:sldId id="385" r:id="rId142"/>
    <p:sldId id="386" r:id="rId143"/>
    <p:sldId id="387" r:id="rId144"/>
    <p:sldId id="388" r:id="rId145"/>
    <p:sldId id="389" r:id="rId146"/>
    <p:sldId id="390" r:id="rId147"/>
    <p:sldId id="391" r:id="rId148"/>
    <p:sldId id="392" r:id="rId149"/>
    <p:sldId id="393" r:id="rId150"/>
    <p:sldId id="394" r:id="rId151"/>
    <p:sldId id="395" r:id="rId152"/>
    <p:sldId id="396" r:id="rId153"/>
    <p:sldId id="397" r:id="rId154"/>
    <p:sldId id="398" r:id="rId155"/>
    <p:sldId id="399" r:id="rId156"/>
    <p:sldId id="400" r:id="rId157"/>
    <p:sldId id="401" r:id="rId158"/>
    <p:sldId id="402" r:id="rId159"/>
    <p:sldId id="403" r:id="rId160"/>
    <p:sldId id="404" r:id="rId161"/>
    <p:sldId id="405" r:id="rId162"/>
    <p:sldId id="406" r:id="rId163"/>
    <p:sldId id="407" r:id="rId164"/>
    <p:sldId id="408" r:id="rId165"/>
    <p:sldId id="409" r:id="rId166"/>
    <p:sldId id="410" r:id="rId167"/>
    <p:sldId id="411" r:id="rId168"/>
    <p:sldId id="412" r:id="rId16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91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117" Type="http://schemas.openxmlformats.org/officeDocument/2006/relationships/slide" Target="slides/slide112.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slide" Target="slides/slide84.xml"/><Relationship Id="rId112" Type="http://schemas.openxmlformats.org/officeDocument/2006/relationships/slide" Target="slides/slide107.xml"/><Relationship Id="rId133" Type="http://schemas.openxmlformats.org/officeDocument/2006/relationships/slide" Target="slides/slide128.xml"/><Relationship Id="rId138" Type="http://schemas.openxmlformats.org/officeDocument/2006/relationships/slide" Target="slides/slide133.xml"/><Relationship Id="rId154" Type="http://schemas.openxmlformats.org/officeDocument/2006/relationships/slide" Target="slides/slide149.xml"/><Relationship Id="rId159" Type="http://schemas.openxmlformats.org/officeDocument/2006/relationships/slide" Target="slides/slide154.xml"/><Relationship Id="rId170" Type="http://schemas.openxmlformats.org/officeDocument/2006/relationships/notesMaster" Target="notesMasters/notesMaster1.xml"/><Relationship Id="rId16" Type="http://schemas.openxmlformats.org/officeDocument/2006/relationships/slide" Target="slides/slide11.xml"/><Relationship Id="rId107" Type="http://schemas.openxmlformats.org/officeDocument/2006/relationships/slide" Target="slides/slide102.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102" Type="http://schemas.openxmlformats.org/officeDocument/2006/relationships/slide" Target="slides/slide97.xml"/><Relationship Id="rId123" Type="http://schemas.openxmlformats.org/officeDocument/2006/relationships/slide" Target="slides/slide118.xml"/><Relationship Id="rId128" Type="http://schemas.openxmlformats.org/officeDocument/2006/relationships/slide" Target="slides/slide123.xml"/><Relationship Id="rId144" Type="http://schemas.openxmlformats.org/officeDocument/2006/relationships/slide" Target="slides/slide139.xml"/><Relationship Id="rId149" Type="http://schemas.openxmlformats.org/officeDocument/2006/relationships/slide" Target="slides/slide144.xml"/><Relationship Id="rId5" Type="http://schemas.openxmlformats.org/officeDocument/2006/relationships/slideMaster" Target="slideMasters/slideMaster5.xml"/><Relationship Id="rId90" Type="http://schemas.openxmlformats.org/officeDocument/2006/relationships/slide" Target="slides/slide85.xml"/><Relationship Id="rId95" Type="http://schemas.openxmlformats.org/officeDocument/2006/relationships/slide" Target="slides/slide90.xml"/><Relationship Id="rId160" Type="http://schemas.openxmlformats.org/officeDocument/2006/relationships/slide" Target="slides/slide155.xml"/><Relationship Id="rId165" Type="http://schemas.openxmlformats.org/officeDocument/2006/relationships/slide" Target="slides/slide160.xml"/><Relationship Id="rId22" Type="http://schemas.openxmlformats.org/officeDocument/2006/relationships/slide" Target="slides/slide17.xml"/><Relationship Id="rId27" Type="http://schemas.openxmlformats.org/officeDocument/2006/relationships/slide" Target="slides/slide22.xml"/><Relationship Id="rId43" Type="http://schemas.openxmlformats.org/officeDocument/2006/relationships/slide" Target="slides/slide38.xml"/><Relationship Id="rId48" Type="http://schemas.openxmlformats.org/officeDocument/2006/relationships/slide" Target="slides/slide43.xml"/><Relationship Id="rId64" Type="http://schemas.openxmlformats.org/officeDocument/2006/relationships/slide" Target="slides/slide59.xml"/><Relationship Id="rId69" Type="http://schemas.openxmlformats.org/officeDocument/2006/relationships/slide" Target="slides/slide64.xml"/><Relationship Id="rId113" Type="http://schemas.openxmlformats.org/officeDocument/2006/relationships/slide" Target="slides/slide108.xml"/><Relationship Id="rId118" Type="http://schemas.openxmlformats.org/officeDocument/2006/relationships/slide" Target="slides/slide113.xml"/><Relationship Id="rId134" Type="http://schemas.openxmlformats.org/officeDocument/2006/relationships/slide" Target="slides/slide129.xml"/><Relationship Id="rId139" Type="http://schemas.openxmlformats.org/officeDocument/2006/relationships/slide" Target="slides/slide134.xml"/><Relationship Id="rId80" Type="http://schemas.openxmlformats.org/officeDocument/2006/relationships/slide" Target="slides/slide75.xml"/><Relationship Id="rId85" Type="http://schemas.openxmlformats.org/officeDocument/2006/relationships/slide" Target="slides/slide80.xml"/><Relationship Id="rId150" Type="http://schemas.openxmlformats.org/officeDocument/2006/relationships/slide" Target="slides/slide145.xml"/><Relationship Id="rId155" Type="http://schemas.openxmlformats.org/officeDocument/2006/relationships/slide" Target="slides/slide150.xml"/><Relationship Id="rId171" Type="http://schemas.openxmlformats.org/officeDocument/2006/relationships/presProps" Target="presProps.xml"/><Relationship Id="rId12" Type="http://schemas.openxmlformats.org/officeDocument/2006/relationships/slide" Target="slides/slide7.xml"/><Relationship Id="rId17" Type="http://schemas.openxmlformats.org/officeDocument/2006/relationships/slide" Target="slides/slide12.xml"/><Relationship Id="rId33" Type="http://schemas.openxmlformats.org/officeDocument/2006/relationships/slide" Target="slides/slide28.xml"/><Relationship Id="rId38" Type="http://schemas.openxmlformats.org/officeDocument/2006/relationships/slide" Target="slides/slide33.xml"/><Relationship Id="rId59" Type="http://schemas.openxmlformats.org/officeDocument/2006/relationships/slide" Target="slides/slide54.xml"/><Relationship Id="rId103" Type="http://schemas.openxmlformats.org/officeDocument/2006/relationships/slide" Target="slides/slide98.xml"/><Relationship Id="rId108" Type="http://schemas.openxmlformats.org/officeDocument/2006/relationships/slide" Target="slides/slide103.xml"/><Relationship Id="rId124" Type="http://schemas.openxmlformats.org/officeDocument/2006/relationships/slide" Target="slides/slide119.xml"/><Relationship Id="rId129" Type="http://schemas.openxmlformats.org/officeDocument/2006/relationships/slide" Target="slides/slide124.xml"/><Relationship Id="rId54" Type="http://schemas.openxmlformats.org/officeDocument/2006/relationships/slide" Target="slides/slide49.xml"/><Relationship Id="rId70" Type="http://schemas.openxmlformats.org/officeDocument/2006/relationships/slide" Target="slides/slide65.xml"/><Relationship Id="rId75" Type="http://schemas.openxmlformats.org/officeDocument/2006/relationships/slide" Target="slides/slide70.xml"/><Relationship Id="rId91" Type="http://schemas.openxmlformats.org/officeDocument/2006/relationships/slide" Target="slides/slide86.xml"/><Relationship Id="rId96" Type="http://schemas.openxmlformats.org/officeDocument/2006/relationships/slide" Target="slides/slide91.xml"/><Relationship Id="rId140" Type="http://schemas.openxmlformats.org/officeDocument/2006/relationships/slide" Target="slides/slide135.xml"/><Relationship Id="rId145" Type="http://schemas.openxmlformats.org/officeDocument/2006/relationships/slide" Target="slides/slide140.xml"/><Relationship Id="rId161" Type="http://schemas.openxmlformats.org/officeDocument/2006/relationships/slide" Target="slides/slide156.xml"/><Relationship Id="rId166" Type="http://schemas.openxmlformats.org/officeDocument/2006/relationships/slide" Target="slides/slide161.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6" Type="http://schemas.openxmlformats.org/officeDocument/2006/relationships/slide" Target="slides/slide101.xml"/><Relationship Id="rId114" Type="http://schemas.openxmlformats.org/officeDocument/2006/relationships/slide" Target="slides/slide109.xml"/><Relationship Id="rId119" Type="http://schemas.openxmlformats.org/officeDocument/2006/relationships/slide" Target="slides/slide114.xml"/><Relationship Id="rId127" Type="http://schemas.openxmlformats.org/officeDocument/2006/relationships/slide" Target="slides/slide12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94" Type="http://schemas.openxmlformats.org/officeDocument/2006/relationships/slide" Target="slides/slide89.xml"/><Relationship Id="rId99" Type="http://schemas.openxmlformats.org/officeDocument/2006/relationships/slide" Target="slides/slide94.xml"/><Relationship Id="rId101" Type="http://schemas.openxmlformats.org/officeDocument/2006/relationships/slide" Target="slides/slide96.xml"/><Relationship Id="rId122" Type="http://schemas.openxmlformats.org/officeDocument/2006/relationships/slide" Target="slides/slide117.xml"/><Relationship Id="rId130" Type="http://schemas.openxmlformats.org/officeDocument/2006/relationships/slide" Target="slides/slide125.xml"/><Relationship Id="rId135" Type="http://schemas.openxmlformats.org/officeDocument/2006/relationships/slide" Target="slides/slide130.xml"/><Relationship Id="rId143" Type="http://schemas.openxmlformats.org/officeDocument/2006/relationships/slide" Target="slides/slide138.xml"/><Relationship Id="rId148" Type="http://schemas.openxmlformats.org/officeDocument/2006/relationships/slide" Target="slides/slide143.xml"/><Relationship Id="rId151" Type="http://schemas.openxmlformats.org/officeDocument/2006/relationships/slide" Target="slides/slide146.xml"/><Relationship Id="rId156" Type="http://schemas.openxmlformats.org/officeDocument/2006/relationships/slide" Target="slides/slide151.xml"/><Relationship Id="rId164" Type="http://schemas.openxmlformats.org/officeDocument/2006/relationships/slide" Target="slides/slide159.xml"/><Relationship Id="rId169" Type="http://schemas.openxmlformats.org/officeDocument/2006/relationships/slide" Target="slides/slide164.xml"/><Relationship Id="rId4" Type="http://schemas.openxmlformats.org/officeDocument/2006/relationships/slideMaster" Target="slideMasters/slideMaster4.xml"/><Relationship Id="rId9" Type="http://schemas.openxmlformats.org/officeDocument/2006/relationships/slide" Target="slides/slide4.xml"/><Relationship Id="rId172" Type="http://schemas.openxmlformats.org/officeDocument/2006/relationships/viewProps" Target="viewProps.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109" Type="http://schemas.openxmlformats.org/officeDocument/2006/relationships/slide" Target="slides/slide10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97" Type="http://schemas.openxmlformats.org/officeDocument/2006/relationships/slide" Target="slides/slide92.xml"/><Relationship Id="rId104" Type="http://schemas.openxmlformats.org/officeDocument/2006/relationships/slide" Target="slides/slide99.xml"/><Relationship Id="rId120" Type="http://schemas.openxmlformats.org/officeDocument/2006/relationships/slide" Target="slides/slide115.xml"/><Relationship Id="rId125" Type="http://schemas.openxmlformats.org/officeDocument/2006/relationships/slide" Target="slides/slide120.xml"/><Relationship Id="rId141" Type="http://schemas.openxmlformats.org/officeDocument/2006/relationships/slide" Target="slides/slide136.xml"/><Relationship Id="rId146" Type="http://schemas.openxmlformats.org/officeDocument/2006/relationships/slide" Target="slides/slide141.xml"/><Relationship Id="rId167" Type="http://schemas.openxmlformats.org/officeDocument/2006/relationships/slide" Target="slides/slide162.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slide" Target="slides/slide87.xml"/><Relationship Id="rId162" Type="http://schemas.openxmlformats.org/officeDocument/2006/relationships/slide" Target="slides/slide157.xml"/><Relationship Id="rId2" Type="http://schemas.openxmlformats.org/officeDocument/2006/relationships/slideMaster" Target="slideMasters/slideMaster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slide" Target="slides/slide82.xml"/><Relationship Id="rId110" Type="http://schemas.openxmlformats.org/officeDocument/2006/relationships/slide" Target="slides/slide105.xml"/><Relationship Id="rId115" Type="http://schemas.openxmlformats.org/officeDocument/2006/relationships/slide" Target="slides/slide110.xml"/><Relationship Id="rId131" Type="http://schemas.openxmlformats.org/officeDocument/2006/relationships/slide" Target="slides/slide126.xml"/><Relationship Id="rId136" Type="http://schemas.openxmlformats.org/officeDocument/2006/relationships/slide" Target="slides/slide131.xml"/><Relationship Id="rId157" Type="http://schemas.openxmlformats.org/officeDocument/2006/relationships/slide" Target="slides/slide152.xml"/><Relationship Id="rId61" Type="http://schemas.openxmlformats.org/officeDocument/2006/relationships/slide" Target="slides/slide56.xml"/><Relationship Id="rId82" Type="http://schemas.openxmlformats.org/officeDocument/2006/relationships/slide" Target="slides/slide77.xml"/><Relationship Id="rId152" Type="http://schemas.openxmlformats.org/officeDocument/2006/relationships/slide" Target="slides/slide147.xml"/><Relationship Id="rId173" Type="http://schemas.openxmlformats.org/officeDocument/2006/relationships/theme" Target="theme/theme1.xml"/><Relationship Id="rId19" Type="http://schemas.openxmlformats.org/officeDocument/2006/relationships/slide" Target="slides/slide14.xml"/><Relationship Id="rId14" Type="http://schemas.openxmlformats.org/officeDocument/2006/relationships/slide" Target="slides/slide9.xml"/><Relationship Id="rId30" Type="http://schemas.openxmlformats.org/officeDocument/2006/relationships/slide" Target="slides/slide25.xml"/><Relationship Id="rId35" Type="http://schemas.openxmlformats.org/officeDocument/2006/relationships/slide" Target="slides/slide30.xml"/><Relationship Id="rId56" Type="http://schemas.openxmlformats.org/officeDocument/2006/relationships/slide" Target="slides/slide51.xml"/><Relationship Id="rId77" Type="http://schemas.openxmlformats.org/officeDocument/2006/relationships/slide" Target="slides/slide72.xml"/><Relationship Id="rId100" Type="http://schemas.openxmlformats.org/officeDocument/2006/relationships/slide" Target="slides/slide95.xml"/><Relationship Id="rId105" Type="http://schemas.openxmlformats.org/officeDocument/2006/relationships/slide" Target="slides/slide100.xml"/><Relationship Id="rId126" Type="http://schemas.openxmlformats.org/officeDocument/2006/relationships/slide" Target="slides/slide121.xml"/><Relationship Id="rId147" Type="http://schemas.openxmlformats.org/officeDocument/2006/relationships/slide" Target="slides/slide142.xml"/><Relationship Id="rId168" Type="http://schemas.openxmlformats.org/officeDocument/2006/relationships/slide" Target="slides/slide163.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93" Type="http://schemas.openxmlformats.org/officeDocument/2006/relationships/slide" Target="slides/slide88.xml"/><Relationship Id="rId98" Type="http://schemas.openxmlformats.org/officeDocument/2006/relationships/slide" Target="slides/slide93.xml"/><Relationship Id="rId121" Type="http://schemas.openxmlformats.org/officeDocument/2006/relationships/slide" Target="slides/slide116.xml"/><Relationship Id="rId142" Type="http://schemas.openxmlformats.org/officeDocument/2006/relationships/slide" Target="slides/slide137.xml"/><Relationship Id="rId163" Type="http://schemas.openxmlformats.org/officeDocument/2006/relationships/slide" Target="slides/slide158.xml"/><Relationship Id="rId3" Type="http://schemas.openxmlformats.org/officeDocument/2006/relationships/slideMaster" Target="slideMasters/slideMaster3.xml"/><Relationship Id="rId25" Type="http://schemas.openxmlformats.org/officeDocument/2006/relationships/slide" Target="slides/slide20.xml"/><Relationship Id="rId46" Type="http://schemas.openxmlformats.org/officeDocument/2006/relationships/slide" Target="slides/slide41.xml"/><Relationship Id="rId67" Type="http://schemas.openxmlformats.org/officeDocument/2006/relationships/slide" Target="slides/slide62.xml"/><Relationship Id="rId116" Type="http://schemas.openxmlformats.org/officeDocument/2006/relationships/slide" Target="slides/slide111.xml"/><Relationship Id="rId137" Type="http://schemas.openxmlformats.org/officeDocument/2006/relationships/slide" Target="slides/slide132.xml"/><Relationship Id="rId158" Type="http://schemas.openxmlformats.org/officeDocument/2006/relationships/slide" Target="slides/slide153.xml"/><Relationship Id="rId20" Type="http://schemas.openxmlformats.org/officeDocument/2006/relationships/slide" Target="slides/slide15.xml"/><Relationship Id="rId41" Type="http://schemas.openxmlformats.org/officeDocument/2006/relationships/slide" Target="slides/slide36.xml"/><Relationship Id="rId62" Type="http://schemas.openxmlformats.org/officeDocument/2006/relationships/slide" Target="slides/slide57.xml"/><Relationship Id="rId83" Type="http://schemas.openxmlformats.org/officeDocument/2006/relationships/slide" Target="slides/slide78.xml"/><Relationship Id="rId88" Type="http://schemas.openxmlformats.org/officeDocument/2006/relationships/slide" Target="slides/slide83.xml"/><Relationship Id="rId111" Type="http://schemas.openxmlformats.org/officeDocument/2006/relationships/slide" Target="slides/slide106.xml"/><Relationship Id="rId132" Type="http://schemas.openxmlformats.org/officeDocument/2006/relationships/slide" Target="slides/slide127.xml"/><Relationship Id="rId153" Type="http://schemas.openxmlformats.org/officeDocument/2006/relationships/slide" Target="slides/slide148.xml"/><Relationship Id="rId17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7" name="Shape 20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208" name="Shape 20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Shape 2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85" name="Shape 28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286" name="Shape 28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10</a:t>
            </a:fld>
            <a:endParaRPr sz="1200">
              <a:solidFill>
                <a:schemeClr val="dk1"/>
              </a:solidFill>
              <a:latin typeface="Calibri"/>
              <a:ea typeface="Calibri"/>
              <a:cs typeface="Calibri"/>
              <a:sym typeface="Calibri"/>
            </a:endParaRPr>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2"/>
        <p:cNvGrpSpPr/>
        <p:nvPr/>
      </p:nvGrpSpPr>
      <p:grpSpPr>
        <a:xfrm>
          <a:off x="0" y="0"/>
          <a:ext cx="0" cy="0"/>
          <a:chOff x="0" y="0"/>
          <a:chExt cx="0" cy="0"/>
        </a:xfrm>
      </p:grpSpPr>
      <p:sp>
        <p:nvSpPr>
          <p:cNvPr id="843" name="Shape 84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844" name="Shape 8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8"/>
        <p:cNvGrpSpPr/>
        <p:nvPr/>
      </p:nvGrpSpPr>
      <p:grpSpPr>
        <a:xfrm>
          <a:off x="0" y="0"/>
          <a:ext cx="0" cy="0"/>
          <a:chOff x="0" y="0"/>
          <a:chExt cx="0" cy="0"/>
        </a:xfrm>
      </p:grpSpPr>
      <p:sp>
        <p:nvSpPr>
          <p:cNvPr id="849" name="Shape 8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50" name="Shape 850"/>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851" name="Shape 851"/>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101</a:t>
            </a:fld>
            <a:endParaRPr sz="1200">
              <a:solidFill>
                <a:schemeClr val="dk1"/>
              </a:solidFill>
              <a:latin typeface="Calibri"/>
              <a:ea typeface="Calibri"/>
              <a:cs typeface="Calibri"/>
              <a:sym typeface="Calibri"/>
            </a:endParaRPr>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4"/>
        <p:cNvGrpSpPr/>
        <p:nvPr/>
      </p:nvGrpSpPr>
      <p:grpSpPr>
        <a:xfrm>
          <a:off x="0" y="0"/>
          <a:ext cx="0" cy="0"/>
          <a:chOff x="0" y="0"/>
          <a:chExt cx="0" cy="0"/>
        </a:xfrm>
      </p:grpSpPr>
      <p:sp>
        <p:nvSpPr>
          <p:cNvPr id="855" name="Shape 8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56" name="Shape 85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857" name="Shape 85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102</a:t>
            </a:fld>
            <a:endParaRPr sz="1200">
              <a:solidFill>
                <a:schemeClr val="dk1"/>
              </a:solidFill>
              <a:latin typeface="Calibri"/>
              <a:ea typeface="Calibri"/>
              <a:cs typeface="Calibri"/>
              <a:sym typeface="Calibri"/>
            </a:endParaRPr>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1"/>
        <p:cNvGrpSpPr/>
        <p:nvPr/>
      </p:nvGrpSpPr>
      <p:grpSpPr>
        <a:xfrm>
          <a:off x="0" y="0"/>
          <a:ext cx="0" cy="0"/>
          <a:chOff x="0" y="0"/>
          <a:chExt cx="0" cy="0"/>
        </a:xfrm>
      </p:grpSpPr>
      <p:sp>
        <p:nvSpPr>
          <p:cNvPr id="862" name="Shape 8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63" name="Shape 863"/>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864" name="Shape 864"/>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103</a:t>
            </a:fld>
            <a:endParaRPr sz="1200">
              <a:solidFill>
                <a:schemeClr val="dk1"/>
              </a:solidFill>
              <a:latin typeface="Calibri"/>
              <a:ea typeface="Calibri"/>
              <a:cs typeface="Calibri"/>
              <a:sym typeface="Calibri"/>
            </a:endParaRPr>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8"/>
        <p:cNvGrpSpPr/>
        <p:nvPr/>
      </p:nvGrpSpPr>
      <p:grpSpPr>
        <a:xfrm>
          <a:off x="0" y="0"/>
          <a:ext cx="0" cy="0"/>
          <a:chOff x="0" y="0"/>
          <a:chExt cx="0" cy="0"/>
        </a:xfrm>
      </p:grpSpPr>
      <p:sp>
        <p:nvSpPr>
          <p:cNvPr id="869" name="Shape 8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70" name="Shape 870"/>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871" name="Shape 871"/>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104</a:t>
            </a:fld>
            <a:endParaRPr sz="1200">
              <a:solidFill>
                <a:schemeClr val="dk1"/>
              </a:solidFill>
              <a:latin typeface="Calibri"/>
              <a:ea typeface="Calibri"/>
              <a:cs typeface="Calibri"/>
              <a:sym typeface="Calibri"/>
            </a:endParaRPr>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4"/>
        <p:cNvGrpSpPr/>
        <p:nvPr/>
      </p:nvGrpSpPr>
      <p:grpSpPr>
        <a:xfrm>
          <a:off x="0" y="0"/>
          <a:ext cx="0" cy="0"/>
          <a:chOff x="0" y="0"/>
          <a:chExt cx="0" cy="0"/>
        </a:xfrm>
      </p:grpSpPr>
      <p:sp>
        <p:nvSpPr>
          <p:cNvPr id="875" name="Shape 8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76" name="Shape 87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877" name="Shape 87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105</a:t>
            </a:fld>
            <a:endParaRPr sz="1200">
              <a:solidFill>
                <a:schemeClr val="dk1"/>
              </a:solidFill>
              <a:latin typeface="Calibri"/>
              <a:ea typeface="Calibri"/>
              <a:cs typeface="Calibri"/>
              <a:sym typeface="Calibri"/>
            </a:endParaRPr>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0"/>
        <p:cNvGrpSpPr/>
        <p:nvPr/>
      </p:nvGrpSpPr>
      <p:grpSpPr>
        <a:xfrm>
          <a:off x="0" y="0"/>
          <a:ext cx="0" cy="0"/>
          <a:chOff x="0" y="0"/>
          <a:chExt cx="0" cy="0"/>
        </a:xfrm>
      </p:grpSpPr>
      <p:sp>
        <p:nvSpPr>
          <p:cNvPr id="881" name="Shape 8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82" name="Shape 88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883" name="Shape 88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106</a:t>
            </a:fld>
            <a:endParaRPr sz="1200">
              <a:solidFill>
                <a:schemeClr val="dk1"/>
              </a:solidFill>
              <a:latin typeface="Calibri"/>
              <a:ea typeface="Calibri"/>
              <a:cs typeface="Calibri"/>
              <a:sym typeface="Calibri"/>
            </a:endParaRPr>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6"/>
        <p:cNvGrpSpPr/>
        <p:nvPr/>
      </p:nvGrpSpPr>
      <p:grpSpPr>
        <a:xfrm>
          <a:off x="0" y="0"/>
          <a:ext cx="0" cy="0"/>
          <a:chOff x="0" y="0"/>
          <a:chExt cx="0" cy="0"/>
        </a:xfrm>
      </p:grpSpPr>
      <p:sp>
        <p:nvSpPr>
          <p:cNvPr id="887" name="Shape 8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88" name="Shape 888"/>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889" name="Shape 889"/>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107</a:t>
            </a:fld>
            <a:endParaRPr sz="1200">
              <a:solidFill>
                <a:schemeClr val="dk1"/>
              </a:solidFill>
              <a:latin typeface="Calibri"/>
              <a:ea typeface="Calibri"/>
              <a:cs typeface="Calibri"/>
              <a:sym typeface="Calibri"/>
            </a:endParaRPr>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3"/>
        <p:cNvGrpSpPr/>
        <p:nvPr/>
      </p:nvGrpSpPr>
      <p:grpSpPr>
        <a:xfrm>
          <a:off x="0" y="0"/>
          <a:ext cx="0" cy="0"/>
          <a:chOff x="0" y="0"/>
          <a:chExt cx="0" cy="0"/>
        </a:xfrm>
      </p:grpSpPr>
      <p:sp>
        <p:nvSpPr>
          <p:cNvPr id="894" name="Shape 8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95" name="Shape 89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896" name="Shape 89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108</a:t>
            </a:fld>
            <a:endParaRPr sz="1200">
              <a:solidFill>
                <a:schemeClr val="dk1"/>
              </a:solidFill>
              <a:latin typeface="Calibri"/>
              <a:ea typeface="Calibri"/>
              <a:cs typeface="Calibri"/>
              <a:sym typeface="Calibri"/>
            </a:endParaRPr>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0"/>
        <p:cNvGrpSpPr/>
        <p:nvPr/>
      </p:nvGrpSpPr>
      <p:grpSpPr>
        <a:xfrm>
          <a:off x="0" y="0"/>
          <a:ext cx="0" cy="0"/>
          <a:chOff x="0" y="0"/>
          <a:chExt cx="0" cy="0"/>
        </a:xfrm>
      </p:grpSpPr>
      <p:sp>
        <p:nvSpPr>
          <p:cNvPr id="901" name="Shape 9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02" name="Shape 90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03" name="Shape 90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109</a:t>
            </a:fld>
            <a:endParaRPr sz="1200">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Shape 2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91" name="Shape 291"/>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292" name="Shape 292"/>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11</a:t>
            </a:fld>
            <a:endParaRPr sz="1200">
              <a:solidFill>
                <a:schemeClr val="dk1"/>
              </a:solidFill>
              <a:latin typeface="Calibri"/>
              <a:ea typeface="Calibri"/>
              <a:cs typeface="Calibri"/>
              <a:sym typeface="Calibri"/>
            </a:endParaRPr>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Shape 9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08" name="Shape 908"/>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09" name="Shape 909"/>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110</a:t>
            </a:fld>
            <a:endParaRPr sz="1200">
              <a:solidFill>
                <a:schemeClr val="dk1"/>
              </a:solidFill>
              <a:latin typeface="Calibri"/>
              <a:ea typeface="Calibri"/>
              <a:cs typeface="Calibri"/>
              <a:sym typeface="Calibri"/>
            </a:endParaRPr>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2"/>
        <p:cNvGrpSpPr/>
        <p:nvPr/>
      </p:nvGrpSpPr>
      <p:grpSpPr>
        <a:xfrm>
          <a:off x="0" y="0"/>
          <a:ext cx="0" cy="0"/>
          <a:chOff x="0" y="0"/>
          <a:chExt cx="0" cy="0"/>
        </a:xfrm>
      </p:grpSpPr>
      <p:sp>
        <p:nvSpPr>
          <p:cNvPr id="913" name="Shape 9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14" name="Shape 914"/>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15" name="Shape 915"/>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111</a:t>
            </a:fld>
            <a:endParaRPr sz="1200">
              <a:solidFill>
                <a:schemeClr val="dk1"/>
              </a:solidFill>
              <a:latin typeface="Calibri"/>
              <a:ea typeface="Calibri"/>
              <a:cs typeface="Calibri"/>
              <a:sym typeface="Calibri"/>
            </a:endParaRPr>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8"/>
        <p:cNvGrpSpPr/>
        <p:nvPr/>
      </p:nvGrpSpPr>
      <p:grpSpPr>
        <a:xfrm>
          <a:off x="0" y="0"/>
          <a:ext cx="0" cy="0"/>
          <a:chOff x="0" y="0"/>
          <a:chExt cx="0" cy="0"/>
        </a:xfrm>
      </p:grpSpPr>
      <p:sp>
        <p:nvSpPr>
          <p:cNvPr id="919" name="Shape 9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20" name="Shape 920"/>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21" name="Shape 921"/>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112</a:t>
            </a:fld>
            <a:endParaRPr sz="1200">
              <a:solidFill>
                <a:schemeClr val="dk1"/>
              </a:solidFill>
              <a:latin typeface="Calibri"/>
              <a:ea typeface="Calibri"/>
              <a:cs typeface="Calibri"/>
              <a:sym typeface="Calibri"/>
            </a:endParaRPr>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4"/>
        <p:cNvGrpSpPr/>
        <p:nvPr/>
      </p:nvGrpSpPr>
      <p:grpSpPr>
        <a:xfrm>
          <a:off x="0" y="0"/>
          <a:ext cx="0" cy="0"/>
          <a:chOff x="0" y="0"/>
          <a:chExt cx="0" cy="0"/>
        </a:xfrm>
      </p:grpSpPr>
      <p:sp>
        <p:nvSpPr>
          <p:cNvPr id="925" name="Shape 9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26" name="Shape 92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27" name="Shape 92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113</a:t>
            </a:fld>
            <a:endParaRPr sz="1200">
              <a:solidFill>
                <a:schemeClr val="dk1"/>
              </a:solidFill>
              <a:latin typeface="Calibri"/>
              <a:ea typeface="Calibri"/>
              <a:cs typeface="Calibri"/>
              <a:sym typeface="Calibri"/>
            </a:endParaRPr>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4"/>
        <p:cNvGrpSpPr/>
        <p:nvPr/>
      </p:nvGrpSpPr>
      <p:grpSpPr>
        <a:xfrm>
          <a:off x="0" y="0"/>
          <a:ext cx="0" cy="0"/>
          <a:chOff x="0" y="0"/>
          <a:chExt cx="0" cy="0"/>
        </a:xfrm>
      </p:grpSpPr>
      <p:sp>
        <p:nvSpPr>
          <p:cNvPr id="925" name="Shape 9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26" name="Shape 92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27" name="Shape 92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114</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20811094"/>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4"/>
        <p:cNvGrpSpPr/>
        <p:nvPr/>
      </p:nvGrpSpPr>
      <p:grpSpPr>
        <a:xfrm>
          <a:off x="0" y="0"/>
          <a:ext cx="0" cy="0"/>
          <a:chOff x="0" y="0"/>
          <a:chExt cx="0" cy="0"/>
        </a:xfrm>
      </p:grpSpPr>
      <p:sp>
        <p:nvSpPr>
          <p:cNvPr id="925" name="Shape 9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26" name="Shape 92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27" name="Shape 92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115</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53396812"/>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4"/>
        <p:cNvGrpSpPr/>
        <p:nvPr/>
      </p:nvGrpSpPr>
      <p:grpSpPr>
        <a:xfrm>
          <a:off x="0" y="0"/>
          <a:ext cx="0" cy="0"/>
          <a:chOff x="0" y="0"/>
          <a:chExt cx="0" cy="0"/>
        </a:xfrm>
      </p:grpSpPr>
      <p:sp>
        <p:nvSpPr>
          <p:cNvPr id="925" name="Shape 9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26" name="Shape 92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27" name="Shape 92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116</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74604083"/>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4"/>
        <p:cNvGrpSpPr/>
        <p:nvPr/>
      </p:nvGrpSpPr>
      <p:grpSpPr>
        <a:xfrm>
          <a:off x="0" y="0"/>
          <a:ext cx="0" cy="0"/>
          <a:chOff x="0" y="0"/>
          <a:chExt cx="0" cy="0"/>
        </a:xfrm>
      </p:grpSpPr>
      <p:sp>
        <p:nvSpPr>
          <p:cNvPr id="925" name="Shape 9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26" name="Shape 92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27" name="Shape 92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117</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24862785"/>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4"/>
        <p:cNvGrpSpPr/>
        <p:nvPr/>
      </p:nvGrpSpPr>
      <p:grpSpPr>
        <a:xfrm>
          <a:off x="0" y="0"/>
          <a:ext cx="0" cy="0"/>
          <a:chOff x="0" y="0"/>
          <a:chExt cx="0" cy="0"/>
        </a:xfrm>
      </p:grpSpPr>
      <p:sp>
        <p:nvSpPr>
          <p:cNvPr id="925" name="Shape 9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26" name="Shape 92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27" name="Shape 92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118</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22178143"/>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4"/>
        <p:cNvGrpSpPr/>
        <p:nvPr/>
      </p:nvGrpSpPr>
      <p:grpSpPr>
        <a:xfrm>
          <a:off x="0" y="0"/>
          <a:ext cx="0" cy="0"/>
          <a:chOff x="0" y="0"/>
          <a:chExt cx="0" cy="0"/>
        </a:xfrm>
      </p:grpSpPr>
      <p:sp>
        <p:nvSpPr>
          <p:cNvPr id="925" name="Shape 9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26" name="Shape 92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27" name="Shape 92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119</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411300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Shape 2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97" name="Shape 29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298" name="Shape 29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12</a:t>
            </a:fld>
            <a:endParaRPr sz="1200">
              <a:solidFill>
                <a:schemeClr val="dk1"/>
              </a:solidFill>
              <a:latin typeface="Calibri"/>
              <a:ea typeface="Calibri"/>
              <a:cs typeface="Calibri"/>
              <a:sym typeface="Calibri"/>
            </a:endParaRPr>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4"/>
        <p:cNvGrpSpPr/>
        <p:nvPr/>
      </p:nvGrpSpPr>
      <p:grpSpPr>
        <a:xfrm>
          <a:off x="0" y="0"/>
          <a:ext cx="0" cy="0"/>
          <a:chOff x="0" y="0"/>
          <a:chExt cx="0" cy="0"/>
        </a:xfrm>
      </p:grpSpPr>
      <p:sp>
        <p:nvSpPr>
          <p:cNvPr id="925" name="Shape 9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26" name="Shape 92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27" name="Shape 92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120</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692572389"/>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0"/>
        <p:cNvGrpSpPr/>
        <p:nvPr/>
      </p:nvGrpSpPr>
      <p:grpSpPr>
        <a:xfrm>
          <a:off x="0" y="0"/>
          <a:ext cx="0" cy="0"/>
          <a:chOff x="0" y="0"/>
          <a:chExt cx="0" cy="0"/>
        </a:xfrm>
      </p:grpSpPr>
      <p:sp>
        <p:nvSpPr>
          <p:cNvPr id="931" name="Shape 93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932" name="Shape 9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4"/>
        <p:cNvGrpSpPr/>
        <p:nvPr/>
      </p:nvGrpSpPr>
      <p:grpSpPr>
        <a:xfrm>
          <a:off x="0" y="0"/>
          <a:ext cx="0" cy="0"/>
          <a:chOff x="0" y="0"/>
          <a:chExt cx="0" cy="0"/>
        </a:xfrm>
      </p:grpSpPr>
      <p:sp>
        <p:nvSpPr>
          <p:cNvPr id="935" name="Shape 93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36" name="Shape 93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37" name="Shape 93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122</a:t>
            </a:fld>
            <a:endParaRPr sz="1200">
              <a:solidFill>
                <a:schemeClr val="dk1"/>
              </a:solidFill>
              <a:latin typeface="Calibri"/>
              <a:ea typeface="Calibri"/>
              <a:cs typeface="Calibri"/>
              <a:sym typeface="Calibri"/>
            </a:endParaRPr>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4"/>
        <p:cNvGrpSpPr/>
        <p:nvPr/>
      </p:nvGrpSpPr>
      <p:grpSpPr>
        <a:xfrm>
          <a:off x="0" y="0"/>
          <a:ext cx="0" cy="0"/>
          <a:chOff x="0" y="0"/>
          <a:chExt cx="0" cy="0"/>
        </a:xfrm>
      </p:grpSpPr>
      <p:sp>
        <p:nvSpPr>
          <p:cNvPr id="945" name="Shape 9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46" name="Shape 94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47" name="Shape 94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123</a:t>
            </a:fld>
            <a:endParaRPr sz="1200">
              <a:solidFill>
                <a:schemeClr val="dk1"/>
              </a:solidFill>
              <a:latin typeface="Calibri"/>
              <a:ea typeface="Calibri"/>
              <a:cs typeface="Calibri"/>
              <a:sym typeface="Calibri"/>
            </a:endParaRPr>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0"/>
        <p:cNvGrpSpPr/>
        <p:nvPr/>
      </p:nvGrpSpPr>
      <p:grpSpPr>
        <a:xfrm>
          <a:off x="0" y="0"/>
          <a:ext cx="0" cy="0"/>
          <a:chOff x="0" y="0"/>
          <a:chExt cx="0" cy="0"/>
        </a:xfrm>
      </p:grpSpPr>
      <p:sp>
        <p:nvSpPr>
          <p:cNvPr id="951" name="Shape 9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52" name="Shape 95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53" name="Shape 95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124</a:t>
            </a:fld>
            <a:endParaRPr sz="1200">
              <a:solidFill>
                <a:schemeClr val="dk1"/>
              </a:solidFill>
              <a:latin typeface="Calibri"/>
              <a:ea typeface="Calibri"/>
              <a:cs typeface="Calibri"/>
              <a:sym typeface="Calibri"/>
            </a:endParaRPr>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6"/>
        <p:cNvGrpSpPr/>
        <p:nvPr/>
      </p:nvGrpSpPr>
      <p:grpSpPr>
        <a:xfrm>
          <a:off x="0" y="0"/>
          <a:ext cx="0" cy="0"/>
          <a:chOff x="0" y="0"/>
          <a:chExt cx="0" cy="0"/>
        </a:xfrm>
      </p:grpSpPr>
      <p:sp>
        <p:nvSpPr>
          <p:cNvPr id="957" name="Shape 9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58" name="Shape 958"/>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59" name="Shape 959"/>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125</a:t>
            </a:fld>
            <a:endParaRPr sz="1200">
              <a:solidFill>
                <a:schemeClr val="dk1"/>
              </a:solidFill>
              <a:latin typeface="Calibri"/>
              <a:ea typeface="Calibri"/>
              <a:cs typeface="Calibri"/>
              <a:sym typeface="Calibri"/>
            </a:endParaRPr>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3"/>
        <p:cNvGrpSpPr/>
        <p:nvPr/>
      </p:nvGrpSpPr>
      <p:grpSpPr>
        <a:xfrm>
          <a:off x="0" y="0"/>
          <a:ext cx="0" cy="0"/>
          <a:chOff x="0" y="0"/>
          <a:chExt cx="0" cy="0"/>
        </a:xfrm>
      </p:grpSpPr>
      <p:sp>
        <p:nvSpPr>
          <p:cNvPr id="964" name="Shape 9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965" name="Shape 9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8"/>
        <p:cNvGrpSpPr/>
        <p:nvPr/>
      </p:nvGrpSpPr>
      <p:grpSpPr>
        <a:xfrm>
          <a:off x="0" y="0"/>
          <a:ext cx="0" cy="0"/>
          <a:chOff x="0" y="0"/>
          <a:chExt cx="0" cy="0"/>
        </a:xfrm>
      </p:grpSpPr>
      <p:sp>
        <p:nvSpPr>
          <p:cNvPr id="969" name="Shape 96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970" name="Shape 9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3"/>
        <p:cNvGrpSpPr/>
        <p:nvPr/>
      </p:nvGrpSpPr>
      <p:grpSpPr>
        <a:xfrm>
          <a:off x="0" y="0"/>
          <a:ext cx="0" cy="0"/>
          <a:chOff x="0" y="0"/>
          <a:chExt cx="0" cy="0"/>
        </a:xfrm>
      </p:grpSpPr>
      <p:sp>
        <p:nvSpPr>
          <p:cNvPr id="974" name="Shape 9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75" name="Shape 97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76" name="Shape 97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128</a:t>
            </a:fld>
            <a:endParaRPr sz="1200">
              <a:solidFill>
                <a:schemeClr val="dk1"/>
              </a:solidFill>
              <a:latin typeface="Calibri"/>
              <a:ea typeface="Calibri"/>
              <a:cs typeface="Calibri"/>
              <a:sym typeface="Calibri"/>
            </a:endParaRPr>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9"/>
        <p:cNvGrpSpPr/>
        <p:nvPr/>
      </p:nvGrpSpPr>
      <p:grpSpPr>
        <a:xfrm>
          <a:off x="0" y="0"/>
          <a:ext cx="0" cy="0"/>
          <a:chOff x="0" y="0"/>
          <a:chExt cx="0" cy="0"/>
        </a:xfrm>
      </p:grpSpPr>
      <p:sp>
        <p:nvSpPr>
          <p:cNvPr id="980" name="Shape 9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81" name="Shape 981"/>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82" name="Shape 982"/>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129</a:t>
            </a:fld>
            <a:endParaRPr sz="1200">
              <a:solidFill>
                <a:schemeClr val="dk1"/>
              </a:solidFill>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Shape 3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03" name="Shape 303"/>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04" name="Shape 304"/>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13</a:t>
            </a:fld>
            <a:endParaRPr sz="1200">
              <a:solidFill>
                <a:schemeClr val="dk1"/>
              </a:solidFill>
              <a:latin typeface="Calibri"/>
              <a:ea typeface="Calibri"/>
              <a:cs typeface="Calibri"/>
              <a:sym typeface="Calibri"/>
            </a:endParaRPr>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5"/>
        <p:cNvGrpSpPr/>
        <p:nvPr/>
      </p:nvGrpSpPr>
      <p:grpSpPr>
        <a:xfrm>
          <a:off x="0" y="0"/>
          <a:ext cx="0" cy="0"/>
          <a:chOff x="0" y="0"/>
          <a:chExt cx="0" cy="0"/>
        </a:xfrm>
      </p:grpSpPr>
      <p:sp>
        <p:nvSpPr>
          <p:cNvPr id="986" name="Shape 9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87" name="Shape 98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88" name="Shape 98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130</a:t>
            </a:fld>
            <a:endParaRPr sz="1200">
              <a:solidFill>
                <a:schemeClr val="dk1"/>
              </a:solidFill>
              <a:latin typeface="Calibri"/>
              <a:ea typeface="Calibri"/>
              <a:cs typeface="Calibri"/>
              <a:sym typeface="Calibri"/>
            </a:endParaRPr>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1"/>
        <p:cNvGrpSpPr/>
        <p:nvPr/>
      </p:nvGrpSpPr>
      <p:grpSpPr>
        <a:xfrm>
          <a:off x="0" y="0"/>
          <a:ext cx="0" cy="0"/>
          <a:chOff x="0" y="0"/>
          <a:chExt cx="0" cy="0"/>
        </a:xfrm>
      </p:grpSpPr>
      <p:sp>
        <p:nvSpPr>
          <p:cNvPr id="992" name="Shape 9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93" name="Shape 993"/>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94" name="Shape 994"/>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131</a:t>
            </a:fld>
            <a:endParaRPr sz="1200">
              <a:solidFill>
                <a:schemeClr val="dk1"/>
              </a:solidFill>
              <a:latin typeface="Calibri"/>
              <a:ea typeface="Calibri"/>
              <a:cs typeface="Calibri"/>
              <a:sym typeface="Calibri"/>
            </a:endParaRPr>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8"/>
        <p:cNvGrpSpPr/>
        <p:nvPr/>
      </p:nvGrpSpPr>
      <p:grpSpPr>
        <a:xfrm>
          <a:off x="0" y="0"/>
          <a:ext cx="0" cy="0"/>
          <a:chOff x="0" y="0"/>
          <a:chExt cx="0" cy="0"/>
        </a:xfrm>
      </p:grpSpPr>
      <p:sp>
        <p:nvSpPr>
          <p:cNvPr id="999" name="Shape 9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00" name="Shape 1000"/>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001" name="Shape 1001"/>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132</a:t>
            </a:fld>
            <a:endParaRPr sz="1200">
              <a:solidFill>
                <a:schemeClr val="dk1"/>
              </a:solidFill>
              <a:latin typeface="Calibri"/>
              <a:ea typeface="Calibri"/>
              <a:cs typeface="Calibri"/>
              <a:sym typeface="Calibri"/>
            </a:endParaRPr>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5"/>
        <p:cNvGrpSpPr/>
        <p:nvPr/>
      </p:nvGrpSpPr>
      <p:grpSpPr>
        <a:xfrm>
          <a:off x="0" y="0"/>
          <a:ext cx="0" cy="0"/>
          <a:chOff x="0" y="0"/>
          <a:chExt cx="0" cy="0"/>
        </a:xfrm>
      </p:grpSpPr>
      <p:sp>
        <p:nvSpPr>
          <p:cNvPr id="1006" name="Shape 10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07" name="Shape 100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008" name="Shape 100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133</a:t>
            </a:fld>
            <a:endParaRPr sz="1200">
              <a:solidFill>
                <a:schemeClr val="dk1"/>
              </a:solidFill>
              <a:latin typeface="Calibri"/>
              <a:ea typeface="Calibri"/>
              <a:cs typeface="Calibri"/>
              <a:sym typeface="Calibri"/>
            </a:endParaRPr>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1"/>
        <p:cNvGrpSpPr/>
        <p:nvPr/>
      </p:nvGrpSpPr>
      <p:grpSpPr>
        <a:xfrm>
          <a:off x="0" y="0"/>
          <a:ext cx="0" cy="0"/>
          <a:chOff x="0" y="0"/>
          <a:chExt cx="0" cy="0"/>
        </a:xfrm>
      </p:grpSpPr>
      <p:sp>
        <p:nvSpPr>
          <p:cNvPr id="1012" name="Shape 101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013" name="Shape 10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6"/>
        <p:cNvGrpSpPr/>
        <p:nvPr/>
      </p:nvGrpSpPr>
      <p:grpSpPr>
        <a:xfrm>
          <a:off x="0" y="0"/>
          <a:ext cx="0" cy="0"/>
          <a:chOff x="0" y="0"/>
          <a:chExt cx="0" cy="0"/>
        </a:xfrm>
      </p:grpSpPr>
      <p:sp>
        <p:nvSpPr>
          <p:cNvPr id="1017" name="Shape 101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018" name="Shape 10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1"/>
        <p:cNvGrpSpPr/>
        <p:nvPr/>
      </p:nvGrpSpPr>
      <p:grpSpPr>
        <a:xfrm>
          <a:off x="0" y="0"/>
          <a:ext cx="0" cy="0"/>
          <a:chOff x="0" y="0"/>
          <a:chExt cx="0" cy="0"/>
        </a:xfrm>
      </p:grpSpPr>
      <p:sp>
        <p:nvSpPr>
          <p:cNvPr id="1022" name="Shape 102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023" name="Shape 10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6"/>
        <p:cNvGrpSpPr/>
        <p:nvPr/>
      </p:nvGrpSpPr>
      <p:grpSpPr>
        <a:xfrm>
          <a:off x="0" y="0"/>
          <a:ext cx="0" cy="0"/>
          <a:chOff x="0" y="0"/>
          <a:chExt cx="0" cy="0"/>
        </a:xfrm>
      </p:grpSpPr>
      <p:sp>
        <p:nvSpPr>
          <p:cNvPr id="1027" name="Shape 10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28" name="Shape 1028"/>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029" name="Shape 1029"/>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137</a:t>
            </a:fld>
            <a:endParaRPr sz="1200">
              <a:solidFill>
                <a:schemeClr val="dk1"/>
              </a:solidFill>
              <a:latin typeface="Calibri"/>
              <a:ea typeface="Calibri"/>
              <a:cs typeface="Calibri"/>
              <a:sym typeface="Calibri"/>
            </a:endParaRPr>
          </a:p>
        </p:txBody>
      </p:sp>
    </p:spTree>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2"/>
        <p:cNvGrpSpPr/>
        <p:nvPr/>
      </p:nvGrpSpPr>
      <p:grpSpPr>
        <a:xfrm>
          <a:off x="0" y="0"/>
          <a:ext cx="0" cy="0"/>
          <a:chOff x="0" y="0"/>
          <a:chExt cx="0" cy="0"/>
        </a:xfrm>
      </p:grpSpPr>
      <p:sp>
        <p:nvSpPr>
          <p:cNvPr id="1033" name="Shape 10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34" name="Shape 1034"/>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035" name="Shape 1035"/>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138</a:t>
            </a:fld>
            <a:endParaRPr sz="1200">
              <a:solidFill>
                <a:schemeClr val="dk1"/>
              </a:solidFill>
              <a:latin typeface="Calibri"/>
              <a:ea typeface="Calibri"/>
              <a:cs typeface="Calibri"/>
              <a:sym typeface="Calibri"/>
            </a:endParaRPr>
          </a:p>
        </p:txBody>
      </p:sp>
    </p:spTree>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8"/>
        <p:cNvGrpSpPr/>
        <p:nvPr/>
      </p:nvGrpSpPr>
      <p:grpSpPr>
        <a:xfrm>
          <a:off x="0" y="0"/>
          <a:ext cx="0" cy="0"/>
          <a:chOff x="0" y="0"/>
          <a:chExt cx="0" cy="0"/>
        </a:xfrm>
      </p:grpSpPr>
      <p:sp>
        <p:nvSpPr>
          <p:cNvPr id="1039" name="Shape 10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40" name="Shape 1040"/>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041" name="Shape 1041"/>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139</a:t>
            </a:fld>
            <a:endParaRPr sz="1200">
              <a:solidFill>
                <a:schemeClr val="dk1"/>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Shape 3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09" name="Shape 309"/>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10" name="Shape 310"/>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14</a:t>
            </a:fld>
            <a:endParaRPr sz="1200">
              <a:solidFill>
                <a:schemeClr val="dk1"/>
              </a:solidFill>
              <a:latin typeface="Calibri"/>
              <a:ea typeface="Calibri"/>
              <a:cs typeface="Calibri"/>
              <a:sym typeface="Calibri"/>
            </a:endParaRPr>
          </a:p>
        </p:txBody>
      </p:sp>
    </p:spTree>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4"/>
        <p:cNvGrpSpPr/>
        <p:nvPr/>
      </p:nvGrpSpPr>
      <p:grpSpPr>
        <a:xfrm>
          <a:off x="0" y="0"/>
          <a:ext cx="0" cy="0"/>
          <a:chOff x="0" y="0"/>
          <a:chExt cx="0" cy="0"/>
        </a:xfrm>
      </p:grpSpPr>
      <p:sp>
        <p:nvSpPr>
          <p:cNvPr id="1045" name="Shape 10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46" name="Shape 104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047" name="Shape 104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140</a:t>
            </a:fld>
            <a:endParaRPr sz="1200">
              <a:solidFill>
                <a:schemeClr val="dk1"/>
              </a:solidFill>
              <a:latin typeface="Calibri"/>
              <a:ea typeface="Calibri"/>
              <a:cs typeface="Calibri"/>
              <a:sym typeface="Calibri"/>
            </a:endParaRPr>
          </a:p>
        </p:txBody>
      </p:sp>
    </p:spTree>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0"/>
        <p:cNvGrpSpPr/>
        <p:nvPr/>
      </p:nvGrpSpPr>
      <p:grpSpPr>
        <a:xfrm>
          <a:off x="0" y="0"/>
          <a:ext cx="0" cy="0"/>
          <a:chOff x="0" y="0"/>
          <a:chExt cx="0" cy="0"/>
        </a:xfrm>
      </p:grpSpPr>
      <p:sp>
        <p:nvSpPr>
          <p:cNvPr id="1051" name="Shape 10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52" name="Shape 105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053" name="Shape 105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141</a:t>
            </a:fld>
            <a:endParaRPr sz="1200">
              <a:solidFill>
                <a:schemeClr val="dk1"/>
              </a:solidFill>
              <a:latin typeface="Calibri"/>
              <a:ea typeface="Calibri"/>
              <a:cs typeface="Calibri"/>
              <a:sym typeface="Calibri"/>
            </a:endParaRPr>
          </a:p>
        </p:txBody>
      </p:sp>
    </p:spTree>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6"/>
        <p:cNvGrpSpPr/>
        <p:nvPr/>
      </p:nvGrpSpPr>
      <p:grpSpPr>
        <a:xfrm>
          <a:off x="0" y="0"/>
          <a:ext cx="0" cy="0"/>
          <a:chOff x="0" y="0"/>
          <a:chExt cx="0" cy="0"/>
        </a:xfrm>
      </p:grpSpPr>
      <p:sp>
        <p:nvSpPr>
          <p:cNvPr id="1057" name="Shape 10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58" name="Shape 1058"/>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059" name="Shape 1059"/>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142</a:t>
            </a:fld>
            <a:endParaRPr sz="1200">
              <a:solidFill>
                <a:schemeClr val="dk1"/>
              </a:solidFill>
              <a:latin typeface="Calibri"/>
              <a:ea typeface="Calibri"/>
              <a:cs typeface="Calibri"/>
              <a:sym typeface="Calibri"/>
            </a:endParaRPr>
          </a:p>
        </p:txBody>
      </p:sp>
    </p:spTree>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2"/>
        <p:cNvGrpSpPr/>
        <p:nvPr/>
      </p:nvGrpSpPr>
      <p:grpSpPr>
        <a:xfrm>
          <a:off x="0" y="0"/>
          <a:ext cx="0" cy="0"/>
          <a:chOff x="0" y="0"/>
          <a:chExt cx="0" cy="0"/>
        </a:xfrm>
      </p:grpSpPr>
      <p:sp>
        <p:nvSpPr>
          <p:cNvPr id="1063" name="Shape 106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064" name="Shape 10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6"/>
        <p:cNvGrpSpPr/>
        <p:nvPr/>
      </p:nvGrpSpPr>
      <p:grpSpPr>
        <a:xfrm>
          <a:off x="0" y="0"/>
          <a:ext cx="0" cy="0"/>
          <a:chOff x="0" y="0"/>
          <a:chExt cx="0" cy="0"/>
        </a:xfrm>
      </p:grpSpPr>
      <p:sp>
        <p:nvSpPr>
          <p:cNvPr id="1067" name="Shape 10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68" name="Shape 1068"/>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069" name="Shape 1069"/>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144</a:t>
            </a:fld>
            <a:endParaRPr sz="1200">
              <a:solidFill>
                <a:schemeClr val="dk1"/>
              </a:solidFill>
              <a:latin typeface="Calibri"/>
              <a:ea typeface="Calibri"/>
              <a:cs typeface="Calibri"/>
              <a:sym typeface="Calibri"/>
            </a:endParaRPr>
          </a:p>
        </p:txBody>
      </p:sp>
    </p:spTree>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7"/>
        <p:cNvGrpSpPr/>
        <p:nvPr/>
      </p:nvGrpSpPr>
      <p:grpSpPr>
        <a:xfrm>
          <a:off x="0" y="0"/>
          <a:ext cx="0" cy="0"/>
          <a:chOff x="0" y="0"/>
          <a:chExt cx="0" cy="0"/>
        </a:xfrm>
      </p:grpSpPr>
      <p:sp>
        <p:nvSpPr>
          <p:cNvPr id="1078" name="Shape 10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79" name="Shape 1079"/>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080" name="Shape 1080"/>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145</a:t>
            </a:fld>
            <a:endParaRPr sz="1200">
              <a:solidFill>
                <a:schemeClr val="dk1"/>
              </a:solidFill>
              <a:latin typeface="Calibri"/>
              <a:ea typeface="Calibri"/>
              <a:cs typeface="Calibri"/>
              <a:sym typeface="Calibri"/>
            </a:endParaRPr>
          </a:p>
        </p:txBody>
      </p:sp>
    </p:spTree>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3"/>
        <p:cNvGrpSpPr/>
        <p:nvPr/>
      </p:nvGrpSpPr>
      <p:grpSpPr>
        <a:xfrm>
          <a:off x="0" y="0"/>
          <a:ext cx="0" cy="0"/>
          <a:chOff x="0" y="0"/>
          <a:chExt cx="0" cy="0"/>
        </a:xfrm>
      </p:grpSpPr>
      <p:sp>
        <p:nvSpPr>
          <p:cNvPr id="1084" name="Shape 10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85" name="Shape 108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086" name="Shape 108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146</a:t>
            </a:fld>
            <a:endParaRPr sz="1200">
              <a:solidFill>
                <a:schemeClr val="dk1"/>
              </a:solidFill>
              <a:latin typeface="Calibri"/>
              <a:ea typeface="Calibri"/>
              <a:cs typeface="Calibri"/>
              <a:sym typeface="Calibri"/>
            </a:endParaRPr>
          </a:p>
        </p:txBody>
      </p:sp>
    </p:spTree>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9"/>
        <p:cNvGrpSpPr/>
        <p:nvPr/>
      </p:nvGrpSpPr>
      <p:grpSpPr>
        <a:xfrm>
          <a:off x="0" y="0"/>
          <a:ext cx="0" cy="0"/>
          <a:chOff x="0" y="0"/>
          <a:chExt cx="0" cy="0"/>
        </a:xfrm>
      </p:grpSpPr>
      <p:sp>
        <p:nvSpPr>
          <p:cNvPr id="1090" name="Shape 10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91" name="Shape 1091"/>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092" name="Shape 1092"/>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147</a:t>
            </a:fld>
            <a:endParaRPr sz="1200">
              <a:solidFill>
                <a:schemeClr val="dk1"/>
              </a:solidFill>
              <a:latin typeface="Calibri"/>
              <a:ea typeface="Calibri"/>
              <a:cs typeface="Calibri"/>
              <a:sym typeface="Calibri"/>
            </a:endParaRPr>
          </a:p>
        </p:txBody>
      </p:sp>
    </p:spTree>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5"/>
        <p:cNvGrpSpPr/>
        <p:nvPr/>
      </p:nvGrpSpPr>
      <p:grpSpPr>
        <a:xfrm>
          <a:off x="0" y="0"/>
          <a:ext cx="0" cy="0"/>
          <a:chOff x="0" y="0"/>
          <a:chExt cx="0" cy="0"/>
        </a:xfrm>
      </p:grpSpPr>
      <p:sp>
        <p:nvSpPr>
          <p:cNvPr id="1096" name="Shape 10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97" name="Shape 109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098" name="Shape 109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148</a:t>
            </a:fld>
            <a:endParaRPr sz="1200">
              <a:solidFill>
                <a:schemeClr val="dk1"/>
              </a:solidFill>
              <a:latin typeface="Calibri"/>
              <a:ea typeface="Calibri"/>
              <a:cs typeface="Calibri"/>
              <a:sym typeface="Calibri"/>
            </a:endParaRPr>
          </a:p>
        </p:txBody>
      </p:sp>
    </p:spTree>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1"/>
        <p:cNvGrpSpPr/>
        <p:nvPr/>
      </p:nvGrpSpPr>
      <p:grpSpPr>
        <a:xfrm>
          <a:off x="0" y="0"/>
          <a:ext cx="0" cy="0"/>
          <a:chOff x="0" y="0"/>
          <a:chExt cx="0" cy="0"/>
        </a:xfrm>
      </p:grpSpPr>
      <p:sp>
        <p:nvSpPr>
          <p:cNvPr id="1102" name="Shape 11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103" name="Shape 1103"/>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104" name="Shape 1104"/>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149</a:t>
            </a:fld>
            <a:endParaRPr sz="1200">
              <a:solidFill>
                <a:schemeClr val="dk1"/>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Shape 3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15" name="Shape 31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16" name="Shape 31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15</a:t>
            </a:fld>
            <a:endParaRPr sz="1200">
              <a:solidFill>
                <a:schemeClr val="dk1"/>
              </a:solidFill>
              <a:latin typeface="Calibri"/>
              <a:ea typeface="Calibri"/>
              <a:cs typeface="Calibri"/>
              <a:sym typeface="Calibri"/>
            </a:endParaRPr>
          </a:p>
        </p:txBody>
      </p:sp>
    </p:spTree>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7"/>
        <p:cNvGrpSpPr/>
        <p:nvPr/>
      </p:nvGrpSpPr>
      <p:grpSpPr>
        <a:xfrm>
          <a:off x="0" y="0"/>
          <a:ext cx="0" cy="0"/>
          <a:chOff x="0" y="0"/>
          <a:chExt cx="0" cy="0"/>
        </a:xfrm>
      </p:grpSpPr>
      <p:sp>
        <p:nvSpPr>
          <p:cNvPr id="1108" name="Shape 1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109" name="Shape 1109"/>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110" name="Shape 1110"/>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150</a:t>
            </a:fld>
            <a:endParaRPr sz="1200">
              <a:solidFill>
                <a:schemeClr val="dk1"/>
              </a:solidFill>
              <a:latin typeface="Calibri"/>
              <a:ea typeface="Calibri"/>
              <a:cs typeface="Calibri"/>
              <a:sym typeface="Calibri"/>
            </a:endParaRPr>
          </a:p>
        </p:txBody>
      </p:sp>
    </p:spTree>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3"/>
        <p:cNvGrpSpPr/>
        <p:nvPr/>
      </p:nvGrpSpPr>
      <p:grpSpPr>
        <a:xfrm>
          <a:off x="0" y="0"/>
          <a:ext cx="0" cy="0"/>
          <a:chOff x="0" y="0"/>
          <a:chExt cx="0" cy="0"/>
        </a:xfrm>
      </p:grpSpPr>
      <p:sp>
        <p:nvSpPr>
          <p:cNvPr id="1114" name="Shape 11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115" name="Shape 111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116" name="Shape 111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151</a:t>
            </a:fld>
            <a:endParaRPr sz="1200">
              <a:solidFill>
                <a:schemeClr val="dk1"/>
              </a:solidFill>
              <a:latin typeface="Calibri"/>
              <a:ea typeface="Calibri"/>
              <a:cs typeface="Calibri"/>
              <a:sym typeface="Calibri"/>
            </a:endParaRPr>
          </a:p>
        </p:txBody>
      </p:sp>
    </p:spTree>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0"/>
        <p:cNvGrpSpPr/>
        <p:nvPr/>
      </p:nvGrpSpPr>
      <p:grpSpPr>
        <a:xfrm>
          <a:off x="0" y="0"/>
          <a:ext cx="0" cy="0"/>
          <a:chOff x="0" y="0"/>
          <a:chExt cx="0" cy="0"/>
        </a:xfrm>
      </p:grpSpPr>
      <p:sp>
        <p:nvSpPr>
          <p:cNvPr id="1121" name="Shape 11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122" name="Shape 112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123" name="Shape 112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152</a:t>
            </a:fld>
            <a:endParaRPr sz="1200">
              <a:solidFill>
                <a:schemeClr val="dk1"/>
              </a:solidFill>
              <a:latin typeface="Calibri"/>
              <a:ea typeface="Calibri"/>
              <a:cs typeface="Calibri"/>
              <a:sym typeface="Calibri"/>
            </a:endParaRPr>
          </a:p>
        </p:txBody>
      </p:sp>
    </p:spTree>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7"/>
        <p:cNvGrpSpPr/>
        <p:nvPr/>
      </p:nvGrpSpPr>
      <p:grpSpPr>
        <a:xfrm>
          <a:off x="0" y="0"/>
          <a:ext cx="0" cy="0"/>
          <a:chOff x="0" y="0"/>
          <a:chExt cx="0" cy="0"/>
        </a:xfrm>
      </p:grpSpPr>
      <p:sp>
        <p:nvSpPr>
          <p:cNvPr id="1128" name="Shape 11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129" name="Shape 1129"/>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130" name="Shape 1130"/>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153</a:t>
            </a:fld>
            <a:endParaRPr sz="1200">
              <a:solidFill>
                <a:schemeClr val="dk1"/>
              </a:solidFill>
              <a:latin typeface="Calibri"/>
              <a:ea typeface="Calibri"/>
              <a:cs typeface="Calibri"/>
              <a:sym typeface="Calibri"/>
            </a:endParaRPr>
          </a:p>
        </p:txBody>
      </p:sp>
    </p:spTree>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3"/>
        <p:cNvGrpSpPr/>
        <p:nvPr/>
      </p:nvGrpSpPr>
      <p:grpSpPr>
        <a:xfrm>
          <a:off x="0" y="0"/>
          <a:ext cx="0" cy="0"/>
          <a:chOff x="0" y="0"/>
          <a:chExt cx="0" cy="0"/>
        </a:xfrm>
      </p:grpSpPr>
      <p:sp>
        <p:nvSpPr>
          <p:cNvPr id="1134" name="Shape 11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135" name="Shape 113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136" name="Shape 113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154</a:t>
            </a:fld>
            <a:endParaRPr sz="1200">
              <a:solidFill>
                <a:schemeClr val="dk1"/>
              </a:solidFill>
              <a:latin typeface="Calibri"/>
              <a:ea typeface="Calibri"/>
              <a:cs typeface="Calibri"/>
              <a:sym typeface="Calibri"/>
            </a:endParaRPr>
          </a:p>
        </p:txBody>
      </p:sp>
    </p:spTree>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0"/>
        <p:cNvGrpSpPr/>
        <p:nvPr/>
      </p:nvGrpSpPr>
      <p:grpSpPr>
        <a:xfrm>
          <a:off x="0" y="0"/>
          <a:ext cx="0" cy="0"/>
          <a:chOff x="0" y="0"/>
          <a:chExt cx="0" cy="0"/>
        </a:xfrm>
      </p:grpSpPr>
      <p:sp>
        <p:nvSpPr>
          <p:cNvPr id="1141" name="Shape 11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142" name="Shape 114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143" name="Shape 114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155</a:t>
            </a:fld>
            <a:endParaRPr sz="1200">
              <a:solidFill>
                <a:schemeClr val="dk1"/>
              </a:solidFill>
              <a:latin typeface="Calibri"/>
              <a:ea typeface="Calibri"/>
              <a:cs typeface="Calibri"/>
              <a:sym typeface="Calibri"/>
            </a:endParaRPr>
          </a:p>
        </p:txBody>
      </p:sp>
    </p:spTree>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6"/>
        <p:cNvGrpSpPr/>
        <p:nvPr/>
      </p:nvGrpSpPr>
      <p:grpSpPr>
        <a:xfrm>
          <a:off x="0" y="0"/>
          <a:ext cx="0" cy="0"/>
          <a:chOff x="0" y="0"/>
          <a:chExt cx="0" cy="0"/>
        </a:xfrm>
      </p:grpSpPr>
      <p:sp>
        <p:nvSpPr>
          <p:cNvPr id="1147" name="Shape 11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148" name="Shape 1148"/>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149" name="Shape 1149"/>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156</a:t>
            </a:fld>
            <a:endParaRPr sz="1200">
              <a:solidFill>
                <a:schemeClr val="dk1"/>
              </a:solidFill>
              <a:latin typeface="Calibri"/>
              <a:ea typeface="Calibri"/>
              <a:cs typeface="Calibri"/>
              <a:sym typeface="Calibri"/>
            </a:endParaRPr>
          </a:p>
        </p:txBody>
      </p:sp>
    </p:spTree>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3"/>
        <p:cNvGrpSpPr/>
        <p:nvPr/>
      </p:nvGrpSpPr>
      <p:grpSpPr>
        <a:xfrm>
          <a:off x="0" y="0"/>
          <a:ext cx="0" cy="0"/>
          <a:chOff x="0" y="0"/>
          <a:chExt cx="0" cy="0"/>
        </a:xfrm>
      </p:grpSpPr>
      <p:sp>
        <p:nvSpPr>
          <p:cNvPr id="1154" name="Shape 11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155" name="Shape 115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156" name="Shape 115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157</a:t>
            </a:fld>
            <a:endParaRPr sz="1200">
              <a:solidFill>
                <a:schemeClr val="dk1"/>
              </a:solidFill>
              <a:latin typeface="Calibri"/>
              <a:ea typeface="Calibri"/>
              <a:cs typeface="Calibri"/>
              <a:sym typeface="Calibri"/>
            </a:endParaRPr>
          </a:p>
        </p:txBody>
      </p:sp>
    </p:spTree>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9"/>
        <p:cNvGrpSpPr/>
        <p:nvPr/>
      </p:nvGrpSpPr>
      <p:grpSpPr>
        <a:xfrm>
          <a:off x="0" y="0"/>
          <a:ext cx="0" cy="0"/>
          <a:chOff x="0" y="0"/>
          <a:chExt cx="0" cy="0"/>
        </a:xfrm>
      </p:grpSpPr>
      <p:sp>
        <p:nvSpPr>
          <p:cNvPr id="1160" name="Shape 11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161" name="Shape 1161"/>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162" name="Shape 1162"/>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158</a:t>
            </a:fld>
            <a:endParaRPr sz="1200">
              <a:solidFill>
                <a:schemeClr val="dk1"/>
              </a:solidFill>
              <a:latin typeface="Calibri"/>
              <a:ea typeface="Calibri"/>
              <a:cs typeface="Calibri"/>
              <a:sym typeface="Calibri"/>
            </a:endParaRPr>
          </a:p>
        </p:txBody>
      </p:sp>
    </p:spTree>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6"/>
        <p:cNvGrpSpPr/>
        <p:nvPr/>
      </p:nvGrpSpPr>
      <p:grpSpPr>
        <a:xfrm>
          <a:off x="0" y="0"/>
          <a:ext cx="0" cy="0"/>
          <a:chOff x="0" y="0"/>
          <a:chExt cx="0" cy="0"/>
        </a:xfrm>
      </p:grpSpPr>
      <p:sp>
        <p:nvSpPr>
          <p:cNvPr id="1167" name="Shape 11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168" name="Shape 1168"/>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169" name="Shape 1169"/>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159</a:t>
            </a:fld>
            <a:endParaRPr sz="1200">
              <a:solidFill>
                <a:schemeClr val="dk1"/>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Shape 3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21" name="Shape 321"/>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22" name="Shape 322"/>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16</a:t>
            </a:fld>
            <a:endParaRPr sz="1200">
              <a:solidFill>
                <a:schemeClr val="dk1"/>
              </a:solidFill>
              <a:latin typeface="Calibri"/>
              <a:ea typeface="Calibri"/>
              <a:cs typeface="Calibri"/>
              <a:sym typeface="Calibri"/>
            </a:endParaRPr>
          </a:p>
        </p:txBody>
      </p:sp>
    </p:spTree>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2"/>
        <p:cNvGrpSpPr/>
        <p:nvPr/>
      </p:nvGrpSpPr>
      <p:grpSpPr>
        <a:xfrm>
          <a:off x="0" y="0"/>
          <a:ext cx="0" cy="0"/>
          <a:chOff x="0" y="0"/>
          <a:chExt cx="0" cy="0"/>
        </a:xfrm>
      </p:grpSpPr>
      <p:sp>
        <p:nvSpPr>
          <p:cNvPr id="1173" name="Shape 117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174" name="Shape 11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6"/>
        <p:cNvGrpSpPr/>
        <p:nvPr/>
      </p:nvGrpSpPr>
      <p:grpSpPr>
        <a:xfrm>
          <a:off x="0" y="0"/>
          <a:ext cx="0" cy="0"/>
          <a:chOff x="0" y="0"/>
          <a:chExt cx="0" cy="0"/>
        </a:xfrm>
      </p:grpSpPr>
      <p:sp>
        <p:nvSpPr>
          <p:cNvPr id="1177" name="Shape 117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178" name="Shape 11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5"/>
        <p:cNvGrpSpPr/>
        <p:nvPr/>
      </p:nvGrpSpPr>
      <p:grpSpPr>
        <a:xfrm>
          <a:off x="0" y="0"/>
          <a:ext cx="0" cy="0"/>
          <a:chOff x="0" y="0"/>
          <a:chExt cx="0" cy="0"/>
        </a:xfrm>
      </p:grpSpPr>
      <p:sp>
        <p:nvSpPr>
          <p:cNvPr id="1186" name="Shape 118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187" name="Shape 11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4"/>
        <p:cNvGrpSpPr/>
        <p:nvPr/>
      </p:nvGrpSpPr>
      <p:grpSpPr>
        <a:xfrm>
          <a:off x="0" y="0"/>
          <a:ext cx="0" cy="0"/>
          <a:chOff x="0" y="0"/>
          <a:chExt cx="0" cy="0"/>
        </a:xfrm>
      </p:grpSpPr>
      <p:sp>
        <p:nvSpPr>
          <p:cNvPr id="1195" name="Shape 119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196" name="Shape 11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3"/>
        <p:cNvGrpSpPr/>
        <p:nvPr/>
      </p:nvGrpSpPr>
      <p:grpSpPr>
        <a:xfrm>
          <a:off x="0" y="0"/>
          <a:ext cx="0" cy="0"/>
          <a:chOff x="0" y="0"/>
          <a:chExt cx="0" cy="0"/>
        </a:xfrm>
      </p:grpSpPr>
      <p:sp>
        <p:nvSpPr>
          <p:cNvPr id="1204" name="Shape 120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205" name="Shape 12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Shape 3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27" name="Shape 32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28" name="Shape 32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17</a:t>
            </a:fld>
            <a:endParaRPr sz="1200">
              <a:solidFill>
                <a:schemeClr val="dk1"/>
              </a:solidFill>
              <a:latin typeface="Calibri"/>
              <a:ea typeface="Calibri"/>
              <a:cs typeface="Calibri"/>
              <a:sym typeface="Calibri"/>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Shape 3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33" name="Shape 333"/>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34" name="Shape 334"/>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18</a:t>
            </a:fld>
            <a:endParaRPr sz="1200">
              <a:solidFill>
                <a:schemeClr val="dk1"/>
              </a:solidFill>
              <a:latin typeface="Calibri"/>
              <a:ea typeface="Calibri"/>
              <a:cs typeface="Calibri"/>
              <a:sym typeface="Calibri"/>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Shape 3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40" name="Shape 340"/>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41" name="Shape 341"/>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19</a:t>
            </a:fld>
            <a:endParaRPr sz="1200">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20" name="Shape 2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Shape 3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46" name="Shape 34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47" name="Shape 34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20</a:t>
            </a:fld>
            <a:endParaRPr sz="1200">
              <a:solidFill>
                <a:schemeClr val="dk1"/>
              </a:solidFill>
              <a:latin typeface="Calibri"/>
              <a:ea typeface="Calibri"/>
              <a:cs typeface="Calibri"/>
              <a:sym typeface="Calibri"/>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Shape 3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52" name="Shape 35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53" name="Shape 35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21</a:t>
            </a:fld>
            <a:endParaRPr sz="1200">
              <a:solidFill>
                <a:schemeClr val="dk1"/>
              </a:solidFill>
              <a:latin typeface="Calibri"/>
              <a:ea typeface="Calibri"/>
              <a:cs typeface="Calibri"/>
              <a:sym typeface="Calibri"/>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Shape 3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59" name="Shape 359"/>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60" name="Shape 360"/>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22</a:t>
            </a:fld>
            <a:endParaRPr sz="1200">
              <a:solidFill>
                <a:schemeClr val="dk1"/>
              </a:solidFill>
              <a:latin typeface="Calibri"/>
              <a:ea typeface="Calibri"/>
              <a:cs typeface="Calibri"/>
              <a:sym typeface="Calibri"/>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Shape 3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65" name="Shape 36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66" name="Shape 36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23</a:t>
            </a:fld>
            <a:endParaRPr sz="1200">
              <a:solidFill>
                <a:schemeClr val="dk1"/>
              </a:solidFill>
              <a:latin typeface="Calibri"/>
              <a:ea typeface="Calibri"/>
              <a:cs typeface="Calibri"/>
              <a:sym typeface="Calibri"/>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Shape 3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71" name="Shape 371"/>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72" name="Shape 372"/>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24</a:t>
            </a:fld>
            <a:endParaRPr sz="1200">
              <a:solidFill>
                <a:schemeClr val="dk1"/>
              </a:solidFill>
              <a:latin typeface="Calibri"/>
              <a:ea typeface="Calibri"/>
              <a:cs typeface="Calibri"/>
              <a:sym typeface="Calibri"/>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Shape 3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78" name="Shape 378"/>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79" name="Shape 379"/>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25</a:t>
            </a:fld>
            <a:endParaRPr sz="1200">
              <a:solidFill>
                <a:schemeClr val="dk1"/>
              </a:solidFill>
              <a:latin typeface="Calibri"/>
              <a:ea typeface="Calibri"/>
              <a:cs typeface="Calibri"/>
              <a:sym typeface="Calibri"/>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Shape 3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85" name="Shape 38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86" name="Shape 38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26</a:t>
            </a:fld>
            <a:endParaRPr sz="1200">
              <a:solidFill>
                <a:schemeClr val="dk1"/>
              </a:solidFill>
              <a:latin typeface="Calibri"/>
              <a:ea typeface="Calibri"/>
              <a:cs typeface="Calibri"/>
              <a:sym typeface="Calibri"/>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9"/>
        <p:cNvGrpSpPr/>
        <p:nvPr/>
      </p:nvGrpSpPr>
      <p:grpSpPr>
        <a:xfrm>
          <a:off x="0" y="0"/>
          <a:ext cx="0" cy="0"/>
          <a:chOff x="0" y="0"/>
          <a:chExt cx="0" cy="0"/>
        </a:xfrm>
      </p:grpSpPr>
      <p:sp>
        <p:nvSpPr>
          <p:cNvPr id="390" name="Shape 3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91" name="Shape 391"/>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92" name="Shape 392"/>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27</a:t>
            </a:fld>
            <a:endParaRPr sz="1200">
              <a:solidFill>
                <a:schemeClr val="dk1"/>
              </a:solidFill>
              <a:latin typeface="Calibri"/>
              <a:ea typeface="Calibri"/>
              <a:cs typeface="Calibri"/>
              <a:sym typeface="Calibri"/>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Shape 3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97" name="Shape 39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98" name="Shape 39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28</a:t>
            </a:fld>
            <a:endParaRPr sz="1200">
              <a:solidFill>
                <a:schemeClr val="dk1"/>
              </a:solidFill>
              <a:latin typeface="Calibri"/>
              <a:ea typeface="Calibri"/>
              <a:cs typeface="Calibri"/>
              <a:sym typeface="Calibri"/>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Shape 4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03" name="Shape 403"/>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404" name="Shape 404"/>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29</a:t>
            </a:fld>
            <a:endParaRPr sz="120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28" name="Shape 2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Shape 4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09" name="Shape 409"/>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410" name="Shape 410"/>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30</a:t>
            </a:fld>
            <a:endParaRPr sz="1200">
              <a:solidFill>
                <a:schemeClr val="dk1"/>
              </a:solidFill>
              <a:latin typeface="Calibri"/>
              <a:ea typeface="Calibri"/>
              <a:cs typeface="Calibri"/>
              <a:sym typeface="Calibri"/>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Shape 4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15" name="Shape 41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416" name="Shape 41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31</a:t>
            </a:fld>
            <a:endParaRPr sz="1200">
              <a:solidFill>
                <a:schemeClr val="dk1"/>
              </a:solidFill>
              <a:latin typeface="Calibri"/>
              <a:ea typeface="Calibri"/>
              <a:cs typeface="Calibri"/>
              <a:sym typeface="Calibri"/>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Shape 4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21" name="Shape 421"/>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422" name="Shape 422"/>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32</a:t>
            </a:fld>
            <a:endParaRPr sz="1200">
              <a:solidFill>
                <a:schemeClr val="dk1"/>
              </a:solidFill>
              <a:latin typeface="Calibri"/>
              <a:ea typeface="Calibri"/>
              <a:cs typeface="Calibri"/>
              <a:sym typeface="Calibri"/>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Shape 4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28" name="Shape 428"/>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429" name="Shape 429"/>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33</a:t>
            </a:fld>
            <a:endParaRPr sz="1200">
              <a:solidFill>
                <a:schemeClr val="dk1"/>
              </a:solidFill>
              <a:latin typeface="Calibri"/>
              <a:ea typeface="Calibri"/>
              <a:cs typeface="Calibri"/>
              <a:sym typeface="Calibri"/>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34" name="Shape 434"/>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435" name="Shape 435"/>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34</a:t>
            </a:fld>
            <a:endParaRPr sz="1200">
              <a:solidFill>
                <a:schemeClr val="dk1"/>
              </a:solidFill>
              <a:latin typeface="Calibri"/>
              <a:ea typeface="Calibri"/>
              <a:cs typeface="Calibri"/>
              <a:sym typeface="Calibri"/>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Shape 4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40" name="Shape 440"/>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441" name="Shape 441"/>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35</a:t>
            </a:fld>
            <a:endParaRPr sz="1200">
              <a:solidFill>
                <a:schemeClr val="dk1"/>
              </a:solidFill>
              <a:latin typeface="Calibri"/>
              <a:ea typeface="Calibri"/>
              <a:cs typeface="Calibri"/>
              <a:sym typeface="Calibri"/>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Shape 4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46" name="Shape 44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447" name="Shape 44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36</a:t>
            </a:fld>
            <a:endParaRPr sz="1200">
              <a:solidFill>
                <a:schemeClr val="dk1"/>
              </a:solidFill>
              <a:latin typeface="Calibri"/>
              <a:ea typeface="Calibri"/>
              <a:cs typeface="Calibri"/>
              <a:sym typeface="Calibri"/>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0"/>
        <p:cNvGrpSpPr/>
        <p:nvPr/>
      </p:nvGrpSpPr>
      <p:grpSpPr>
        <a:xfrm>
          <a:off x="0" y="0"/>
          <a:ext cx="0" cy="0"/>
          <a:chOff x="0" y="0"/>
          <a:chExt cx="0" cy="0"/>
        </a:xfrm>
      </p:grpSpPr>
      <p:sp>
        <p:nvSpPr>
          <p:cNvPr id="451" name="Shape 4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52" name="Shape 45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453" name="Shape 45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37</a:t>
            </a:fld>
            <a:endParaRPr sz="1200">
              <a:solidFill>
                <a:schemeClr val="dk1"/>
              </a:solidFill>
              <a:latin typeface="Calibri"/>
              <a:ea typeface="Calibri"/>
              <a:cs typeface="Calibri"/>
              <a:sym typeface="Calibri"/>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Shape 4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58" name="Shape 458"/>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459" name="Shape 459"/>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38</a:t>
            </a:fld>
            <a:endParaRPr sz="1200">
              <a:solidFill>
                <a:schemeClr val="dk1"/>
              </a:solidFill>
              <a:latin typeface="Calibri"/>
              <a:ea typeface="Calibri"/>
              <a:cs typeface="Calibri"/>
              <a:sym typeface="Calibri"/>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Shape 4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65" name="Shape 46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466" name="Shape 46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39</a:t>
            </a:fld>
            <a:endParaRPr sz="1200">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38" name="Shape 2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Shape 4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71" name="Shape 471"/>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472" name="Shape 472"/>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40</a:t>
            </a:fld>
            <a:endParaRPr sz="1200">
              <a:solidFill>
                <a:schemeClr val="dk1"/>
              </a:solidFill>
              <a:latin typeface="Calibri"/>
              <a:ea typeface="Calibri"/>
              <a:cs typeface="Calibri"/>
              <a:sym typeface="Calibri"/>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Shape 4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77" name="Shape 47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478" name="Shape 47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41</a:t>
            </a:fld>
            <a:endParaRPr sz="1200">
              <a:solidFill>
                <a:schemeClr val="dk1"/>
              </a:solidFill>
              <a:latin typeface="Calibri"/>
              <a:ea typeface="Calibri"/>
              <a:cs typeface="Calibri"/>
              <a:sym typeface="Calibri"/>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Shape 4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483" name="Shape 4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7"/>
        <p:cNvGrpSpPr/>
        <p:nvPr/>
      </p:nvGrpSpPr>
      <p:grpSpPr>
        <a:xfrm>
          <a:off x="0" y="0"/>
          <a:ext cx="0" cy="0"/>
          <a:chOff x="0" y="0"/>
          <a:chExt cx="0" cy="0"/>
        </a:xfrm>
      </p:grpSpPr>
      <p:sp>
        <p:nvSpPr>
          <p:cNvPr id="488" name="Shape 4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89" name="Shape 489"/>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490" name="Shape 490"/>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43</a:t>
            </a:fld>
            <a:endParaRPr sz="1200">
              <a:solidFill>
                <a:schemeClr val="dk1"/>
              </a:solidFill>
              <a:latin typeface="Calibri"/>
              <a:ea typeface="Calibri"/>
              <a:cs typeface="Calibri"/>
              <a:sym typeface="Calibri"/>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Shape 4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95" name="Shape 49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496" name="Shape 49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44</a:t>
            </a:fld>
            <a:endParaRPr sz="1200">
              <a:solidFill>
                <a:schemeClr val="dk1"/>
              </a:solidFill>
              <a:latin typeface="Calibri"/>
              <a:ea typeface="Calibri"/>
              <a:cs typeface="Calibri"/>
              <a:sym typeface="Calibri"/>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Shape 5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02" name="Shape 50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03" name="Shape 50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45</a:t>
            </a:fld>
            <a:endParaRPr sz="1200">
              <a:solidFill>
                <a:schemeClr val="dk1"/>
              </a:solidFill>
              <a:latin typeface="Calibri"/>
              <a:ea typeface="Calibri"/>
              <a:cs typeface="Calibri"/>
              <a:sym typeface="Calibri"/>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6"/>
        <p:cNvGrpSpPr/>
        <p:nvPr/>
      </p:nvGrpSpPr>
      <p:grpSpPr>
        <a:xfrm>
          <a:off x="0" y="0"/>
          <a:ext cx="0" cy="0"/>
          <a:chOff x="0" y="0"/>
          <a:chExt cx="0" cy="0"/>
        </a:xfrm>
      </p:grpSpPr>
      <p:sp>
        <p:nvSpPr>
          <p:cNvPr id="507" name="Shape 5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08" name="Shape 508"/>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09" name="Shape 509"/>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46</a:t>
            </a:fld>
            <a:endParaRPr sz="1200">
              <a:solidFill>
                <a:schemeClr val="dk1"/>
              </a:solidFill>
              <a:latin typeface="Calibri"/>
              <a:ea typeface="Calibri"/>
              <a:cs typeface="Calibri"/>
              <a:sym typeface="Calibri"/>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2"/>
        <p:cNvGrpSpPr/>
        <p:nvPr/>
      </p:nvGrpSpPr>
      <p:grpSpPr>
        <a:xfrm>
          <a:off x="0" y="0"/>
          <a:ext cx="0" cy="0"/>
          <a:chOff x="0" y="0"/>
          <a:chExt cx="0" cy="0"/>
        </a:xfrm>
      </p:grpSpPr>
      <p:sp>
        <p:nvSpPr>
          <p:cNvPr id="513" name="Shape 5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14" name="Shape 514"/>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15" name="Shape 515"/>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47</a:t>
            </a:fld>
            <a:endParaRPr sz="1200">
              <a:solidFill>
                <a:schemeClr val="dk1"/>
              </a:solidFill>
              <a:latin typeface="Calibri"/>
              <a:ea typeface="Calibri"/>
              <a:cs typeface="Calibri"/>
              <a:sym typeface="Calibri"/>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Shape 5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20" name="Shape 520"/>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21" name="Shape 521"/>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48</a:t>
            </a:fld>
            <a:endParaRPr sz="1200">
              <a:solidFill>
                <a:schemeClr val="dk1"/>
              </a:solidFill>
              <a:latin typeface="Calibri"/>
              <a:ea typeface="Calibri"/>
              <a:cs typeface="Calibri"/>
              <a:sym typeface="Calibri"/>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4"/>
        <p:cNvGrpSpPr/>
        <p:nvPr/>
      </p:nvGrpSpPr>
      <p:grpSpPr>
        <a:xfrm>
          <a:off x="0" y="0"/>
          <a:ext cx="0" cy="0"/>
          <a:chOff x="0" y="0"/>
          <a:chExt cx="0" cy="0"/>
        </a:xfrm>
      </p:grpSpPr>
      <p:sp>
        <p:nvSpPr>
          <p:cNvPr id="525" name="Shape 5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26" name="Shape 52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27" name="Shape 52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49</a:t>
            </a:fld>
            <a:endParaRPr sz="1200">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48" name="Shape 2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0"/>
        <p:cNvGrpSpPr/>
        <p:nvPr/>
      </p:nvGrpSpPr>
      <p:grpSpPr>
        <a:xfrm>
          <a:off x="0" y="0"/>
          <a:ext cx="0" cy="0"/>
          <a:chOff x="0" y="0"/>
          <a:chExt cx="0" cy="0"/>
        </a:xfrm>
      </p:grpSpPr>
      <p:sp>
        <p:nvSpPr>
          <p:cNvPr id="531" name="Shape 5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32" name="Shape 53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33" name="Shape 53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50</a:t>
            </a:fld>
            <a:endParaRPr sz="1200">
              <a:solidFill>
                <a:schemeClr val="dk1"/>
              </a:solidFill>
              <a:latin typeface="Calibri"/>
              <a:ea typeface="Calibri"/>
              <a:cs typeface="Calibri"/>
              <a:sym typeface="Calibri"/>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Shape 5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38" name="Shape 538"/>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39" name="Shape 539"/>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51</a:t>
            </a:fld>
            <a:endParaRPr sz="1200">
              <a:solidFill>
                <a:schemeClr val="dk1"/>
              </a:solidFill>
              <a:latin typeface="Calibri"/>
              <a:ea typeface="Calibri"/>
              <a:cs typeface="Calibri"/>
              <a:sym typeface="Calibri"/>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2"/>
        <p:cNvGrpSpPr/>
        <p:nvPr/>
      </p:nvGrpSpPr>
      <p:grpSpPr>
        <a:xfrm>
          <a:off x="0" y="0"/>
          <a:ext cx="0" cy="0"/>
          <a:chOff x="0" y="0"/>
          <a:chExt cx="0" cy="0"/>
        </a:xfrm>
      </p:grpSpPr>
      <p:sp>
        <p:nvSpPr>
          <p:cNvPr id="543" name="Shape 5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44" name="Shape 544"/>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45" name="Shape 545"/>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52</a:t>
            </a:fld>
            <a:endParaRPr sz="1200">
              <a:solidFill>
                <a:schemeClr val="dk1"/>
              </a:solidFill>
              <a:latin typeface="Calibri"/>
              <a:ea typeface="Calibri"/>
              <a:cs typeface="Calibri"/>
              <a:sym typeface="Calibri"/>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8"/>
        <p:cNvGrpSpPr/>
        <p:nvPr/>
      </p:nvGrpSpPr>
      <p:grpSpPr>
        <a:xfrm>
          <a:off x="0" y="0"/>
          <a:ext cx="0" cy="0"/>
          <a:chOff x="0" y="0"/>
          <a:chExt cx="0" cy="0"/>
        </a:xfrm>
      </p:grpSpPr>
      <p:sp>
        <p:nvSpPr>
          <p:cNvPr id="549" name="Shape 5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50" name="Shape 550"/>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51" name="Shape 551"/>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53</a:t>
            </a:fld>
            <a:endParaRPr sz="1200">
              <a:solidFill>
                <a:schemeClr val="dk1"/>
              </a:solidFill>
              <a:latin typeface="Calibri"/>
              <a:ea typeface="Calibri"/>
              <a:cs typeface="Calibri"/>
              <a:sym typeface="Calibri"/>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Shape 5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56" name="Shape 55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57" name="Shape 55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54</a:t>
            </a:fld>
            <a:endParaRPr sz="1200">
              <a:solidFill>
                <a:schemeClr val="dk1"/>
              </a:solidFill>
              <a:latin typeface="Calibri"/>
              <a:ea typeface="Calibri"/>
              <a:cs typeface="Calibri"/>
              <a:sym typeface="Calibri"/>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0"/>
        <p:cNvGrpSpPr/>
        <p:nvPr/>
      </p:nvGrpSpPr>
      <p:grpSpPr>
        <a:xfrm>
          <a:off x="0" y="0"/>
          <a:ext cx="0" cy="0"/>
          <a:chOff x="0" y="0"/>
          <a:chExt cx="0" cy="0"/>
        </a:xfrm>
      </p:grpSpPr>
      <p:sp>
        <p:nvSpPr>
          <p:cNvPr id="561" name="Shape 5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62" name="Shape 56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63" name="Shape 56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55</a:t>
            </a:fld>
            <a:endParaRPr sz="1200">
              <a:solidFill>
                <a:schemeClr val="dk1"/>
              </a:solidFill>
              <a:latin typeface="Calibri"/>
              <a:ea typeface="Calibri"/>
              <a:cs typeface="Calibri"/>
              <a:sym typeface="Calibri"/>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7"/>
        <p:cNvGrpSpPr/>
        <p:nvPr/>
      </p:nvGrpSpPr>
      <p:grpSpPr>
        <a:xfrm>
          <a:off x="0" y="0"/>
          <a:ext cx="0" cy="0"/>
          <a:chOff x="0" y="0"/>
          <a:chExt cx="0" cy="0"/>
        </a:xfrm>
      </p:grpSpPr>
      <p:sp>
        <p:nvSpPr>
          <p:cNvPr id="568" name="Shape 5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69" name="Shape 569"/>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70" name="Shape 570"/>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56</a:t>
            </a:fld>
            <a:endParaRPr sz="1200">
              <a:solidFill>
                <a:schemeClr val="dk1"/>
              </a:solidFill>
              <a:latin typeface="Calibri"/>
              <a:ea typeface="Calibri"/>
              <a:cs typeface="Calibri"/>
              <a:sym typeface="Calibri"/>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4"/>
        <p:cNvGrpSpPr/>
        <p:nvPr/>
      </p:nvGrpSpPr>
      <p:grpSpPr>
        <a:xfrm>
          <a:off x="0" y="0"/>
          <a:ext cx="0" cy="0"/>
          <a:chOff x="0" y="0"/>
          <a:chExt cx="0" cy="0"/>
        </a:xfrm>
      </p:grpSpPr>
      <p:sp>
        <p:nvSpPr>
          <p:cNvPr id="575" name="Shape 5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76" name="Shape 57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77" name="Shape 57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57</a:t>
            </a:fld>
            <a:endParaRPr sz="1200">
              <a:solidFill>
                <a:schemeClr val="dk1"/>
              </a:solidFill>
              <a:latin typeface="Calibri"/>
              <a:ea typeface="Calibri"/>
              <a:cs typeface="Calibri"/>
              <a:sym typeface="Calibri"/>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0"/>
        <p:cNvGrpSpPr/>
        <p:nvPr/>
      </p:nvGrpSpPr>
      <p:grpSpPr>
        <a:xfrm>
          <a:off x="0" y="0"/>
          <a:ext cx="0" cy="0"/>
          <a:chOff x="0" y="0"/>
          <a:chExt cx="0" cy="0"/>
        </a:xfrm>
      </p:grpSpPr>
      <p:sp>
        <p:nvSpPr>
          <p:cNvPr id="581" name="Shape 5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82" name="Shape 58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83" name="Shape 58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58</a:t>
            </a:fld>
            <a:endParaRPr sz="1200">
              <a:solidFill>
                <a:schemeClr val="dk1"/>
              </a:solidFill>
              <a:latin typeface="Calibri"/>
              <a:ea typeface="Calibri"/>
              <a:cs typeface="Calibri"/>
              <a:sym typeface="Calibri"/>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7"/>
        <p:cNvGrpSpPr/>
        <p:nvPr/>
      </p:nvGrpSpPr>
      <p:grpSpPr>
        <a:xfrm>
          <a:off x="0" y="0"/>
          <a:ext cx="0" cy="0"/>
          <a:chOff x="0" y="0"/>
          <a:chExt cx="0" cy="0"/>
        </a:xfrm>
      </p:grpSpPr>
      <p:sp>
        <p:nvSpPr>
          <p:cNvPr id="588" name="Shape 5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89" name="Shape 589"/>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90" name="Shape 590"/>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59</a:t>
            </a:fld>
            <a:endParaRPr sz="12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Shape 25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58" name="Shape 2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3"/>
        <p:cNvGrpSpPr/>
        <p:nvPr/>
      </p:nvGrpSpPr>
      <p:grpSpPr>
        <a:xfrm>
          <a:off x="0" y="0"/>
          <a:ext cx="0" cy="0"/>
          <a:chOff x="0" y="0"/>
          <a:chExt cx="0" cy="0"/>
        </a:xfrm>
      </p:grpSpPr>
      <p:sp>
        <p:nvSpPr>
          <p:cNvPr id="594" name="Shape 5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95" name="Shape 59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96" name="Shape 59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60</a:t>
            </a:fld>
            <a:endParaRPr sz="1200">
              <a:solidFill>
                <a:schemeClr val="dk1"/>
              </a:solidFill>
              <a:latin typeface="Calibri"/>
              <a:ea typeface="Calibri"/>
              <a:cs typeface="Calibri"/>
              <a:sym typeface="Calibri"/>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9"/>
        <p:cNvGrpSpPr/>
        <p:nvPr/>
      </p:nvGrpSpPr>
      <p:grpSpPr>
        <a:xfrm>
          <a:off x="0" y="0"/>
          <a:ext cx="0" cy="0"/>
          <a:chOff x="0" y="0"/>
          <a:chExt cx="0" cy="0"/>
        </a:xfrm>
      </p:grpSpPr>
      <p:sp>
        <p:nvSpPr>
          <p:cNvPr id="600" name="Shape 6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01" name="Shape 601"/>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02" name="Shape 602"/>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61</a:t>
            </a:fld>
            <a:endParaRPr sz="1200">
              <a:solidFill>
                <a:schemeClr val="dk1"/>
              </a:solidFill>
              <a:latin typeface="Calibri"/>
              <a:ea typeface="Calibri"/>
              <a:cs typeface="Calibri"/>
              <a:sym typeface="Calibri"/>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5"/>
        <p:cNvGrpSpPr/>
        <p:nvPr/>
      </p:nvGrpSpPr>
      <p:grpSpPr>
        <a:xfrm>
          <a:off x="0" y="0"/>
          <a:ext cx="0" cy="0"/>
          <a:chOff x="0" y="0"/>
          <a:chExt cx="0" cy="0"/>
        </a:xfrm>
      </p:grpSpPr>
      <p:sp>
        <p:nvSpPr>
          <p:cNvPr id="606" name="Shape 6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07" name="Shape 60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08" name="Shape 60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62</a:t>
            </a:fld>
            <a:endParaRPr sz="1200">
              <a:solidFill>
                <a:schemeClr val="dk1"/>
              </a:solidFill>
              <a:latin typeface="Calibri"/>
              <a:ea typeface="Calibri"/>
              <a:cs typeface="Calibri"/>
              <a:sym typeface="Calibri"/>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1"/>
        <p:cNvGrpSpPr/>
        <p:nvPr/>
      </p:nvGrpSpPr>
      <p:grpSpPr>
        <a:xfrm>
          <a:off x="0" y="0"/>
          <a:ext cx="0" cy="0"/>
          <a:chOff x="0" y="0"/>
          <a:chExt cx="0" cy="0"/>
        </a:xfrm>
      </p:grpSpPr>
      <p:sp>
        <p:nvSpPr>
          <p:cNvPr id="612" name="Shape 6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13" name="Shape 613"/>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14" name="Shape 614"/>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63</a:t>
            </a:fld>
            <a:endParaRPr sz="1200">
              <a:solidFill>
                <a:schemeClr val="dk1"/>
              </a:solidFill>
              <a:latin typeface="Calibri"/>
              <a:ea typeface="Calibri"/>
              <a:cs typeface="Calibri"/>
              <a:sym typeface="Calibri"/>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7"/>
        <p:cNvGrpSpPr/>
        <p:nvPr/>
      </p:nvGrpSpPr>
      <p:grpSpPr>
        <a:xfrm>
          <a:off x="0" y="0"/>
          <a:ext cx="0" cy="0"/>
          <a:chOff x="0" y="0"/>
          <a:chExt cx="0" cy="0"/>
        </a:xfrm>
      </p:grpSpPr>
      <p:sp>
        <p:nvSpPr>
          <p:cNvPr id="618" name="Shape 6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19" name="Shape 619"/>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20" name="Shape 620"/>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64</a:t>
            </a:fld>
            <a:endParaRPr sz="1200">
              <a:solidFill>
                <a:schemeClr val="dk1"/>
              </a:solidFill>
              <a:latin typeface="Calibri"/>
              <a:ea typeface="Calibri"/>
              <a:cs typeface="Calibri"/>
              <a:sym typeface="Calibri"/>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3"/>
        <p:cNvGrpSpPr/>
        <p:nvPr/>
      </p:nvGrpSpPr>
      <p:grpSpPr>
        <a:xfrm>
          <a:off x="0" y="0"/>
          <a:ext cx="0" cy="0"/>
          <a:chOff x="0" y="0"/>
          <a:chExt cx="0" cy="0"/>
        </a:xfrm>
      </p:grpSpPr>
      <p:sp>
        <p:nvSpPr>
          <p:cNvPr id="624" name="Shape 6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25" name="Shape 62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26" name="Shape 62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65</a:t>
            </a:fld>
            <a:endParaRPr sz="1200">
              <a:solidFill>
                <a:schemeClr val="dk1"/>
              </a:solidFill>
              <a:latin typeface="Calibri"/>
              <a:ea typeface="Calibri"/>
              <a:cs typeface="Calibri"/>
              <a:sym typeface="Calibri"/>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9"/>
        <p:cNvGrpSpPr/>
        <p:nvPr/>
      </p:nvGrpSpPr>
      <p:grpSpPr>
        <a:xfrm>
          <a:off x="0" y="0"/>
          <a:ext cx="0" cy="0"/>
          <a:chOff x="0" y="0"/>
          <a:chExt cx="0" cy="0"/>
        </a:xfrm>
      </p:grpSpPr>
      <p:sp>
        <p:nvSpPr>
          <p:cNvPr id="630" name="Shape 6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31" name="Shape 631"/>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32" name="Shape 632"/>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66</a:t>
            </a:fld>
            <a:endParaRPr sz="1200">
              <a:solidFill>
                <a:schemeClr val="dk1"/>
              </a:solidFill>
              <a:latin typeface="Calibri"/>
              <a:ea typeface="Calibri"/>
              <a:cs typeface="Calibri"/>
              <a:sym typeface="Calibri"/>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5"/>
        <p:cNvGrpSpPr/>
        <p:nvPr/>
      </p:nvGrpSpPr>
      <p:grpSpPr>
        <a:xfrm>
          <a:off x="0" y="0"/>
          <a:ext cx="0" cy="0"/>
          <a:chOff x="0" y="0"/>
          <a:chExt cx="0" cy="0"/>
        </a:xfrm>
      </p:grpSpPr>
      <p:sp>
        <p:nvSpPr>
          <p:cNvPr id="636" name="Shape 6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37" name="Shape 63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38" name="Shape 63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67</a:t>
            </a:fld>
            <a:endParaRPr sz="1200">
              <a:solidFill>
                <a:schemeClr val="dk1"/>
              </a:solidFill>
              <a:latin typeface="Calibri"/>
              <a:ea typeface="Calibri"/>
              <a:cs typeface="Calibri"/>
              <a:sym typeface="Calibri"/>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Shape 6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44" name="Shape 644"/>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45" name="Shape 645"/>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68</a:t>
            </a:fld>
            <a:endParaRPr sz="1200">
              <a:solidFill>
                <a:schemeClr val="dk1"/>
              </a:solidFill>
              <a:latin typeface="Calibri"/>
              <a:ea typeface="Calibri"/>
              <a:cs typeface="Calibri"/>
              <a:sym typeface="Calibri"/>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9"/>
        <p:cNvGrpSpPr/>
        <p:nvPr/>
      </p:nvGrpSpPr>
      <p:grpSpPr>
        <a:xfrm>
          <a:off x="0" y="0"/>
          <a:ext cx="0" cy="0"/>
          <a:chOff x="0" y="0"/>
          <a:chExt cx="0" cy="0"/>
        </a:xfrm>
      </p:grpSpPr>
      <p:sp>
        <p:nvSpPr>
          <p:cNvPr id="650" name="Shape 65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651" name="Shape 6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Shape 2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62" name="Shape 26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263" name="Shape 26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7</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3"/>
        <p:cNvGrpSpPr/>
        <p:nvPr/>
      </p:nvGrpSpPr>
      <p:grpSpPr>
        <a:xfrm>
          <a:off x="0" y="0"/>
          <a:ext cx="0" cy="0"/>
          <a:chOff x="0" y="0"/>
          <a:chExt cx="0" cy="0"/>
        </a:xfrm>
      </p:grpSpPr>
      <p:sp>
        <p:nvSpPr>
          <p:cNvPr id="654" name="Shape 6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55" name="Shape 65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56" name="Shape 65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70</a:t>
            </a:fld>
            <a:endParaRPr sz="1200">
              <a:solidFill>
                <a:schemeClr val="dk1"/>
              </a:solidFill>
              <a:latin typeface="Calibri"/>
              <a:ea typeface="Calibri"/>
              <a:cs typeface="Calibri"/>
              <a:sym typeface="Calibri"/>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3"/>
        <p:cNvGrpSpPr/>
        <p:nvPr/>
      </p:nvGrpSpPr>
      <p:grpSpPr>
        <a:xfrm>
          <a:off x="0" y="0"/>
          <a:ext cx="0" cy="0"/>
          <a:chOff x="0" y="0"/>
          <a:chExt cx="0" cy="0"/>
        </a:xfrm>
      </p:grpSpPr>
      <p:sp>
        <p:nvSpPr>
          <p:cNvPr id="664" name="Shape 6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65" name="Shape 66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66" name="Shape 66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71</a:t>
            </a:fld>
            <a:endParaRPr sz="1200">
              <a:solidFill>
                <a:schemeClr val="dk1"/>
              </a:solidFill>
              <a:latin typeface="Calibri"/>
              <a:ea typeface="Calibri"/>
              <a:cs typeface="Calibri"/>
              <a:sym typeface="Calibri"/>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9"/>
        <p:cNvGrpSpPr/>
        <p:nvPr/>
      </p:nvGrpSpPr>
      <p:grpSpPr>
        <a:xfrm>
          <a:off x="0" y="0"/>
          <a:ext cx="0" cy="0"/>
          <a:chOff x="0" y="0"/>
          <a:chExt cx="0" cy="0"/>
        </a:xfrm>
      </p:grpSpPr>
      <p:sp>
        <p:nvSpPr>
          <p:cNvPr id="670" name="Shape 6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71" name="Shape 671"/>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72" name="Shape 672"/>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72</a:t>
            </a:fld>
            <a:endParaRPr sz="1200">
              <a:solidFill>
                <a:schemeClr val="dk1"/>
              </a:solidFill>
              <a:latin typeface="Calibri"/>
              <a:ea typeface="Calibri"/>
              <a:cs typeface="Calibri"/>
              <a:sym typeface="Calibri"/>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5"/>
        <p:cNvGrpSpPr/>
        <p:nvPr/>
      </p:nvGrpSpPr>
      <p:grpSpPr>
        <a:xfrm>
          <a:off x="0" y="0"/>
          <a:ext cx="0" cy="0"/>
          <a:chOff x="0" y="0"/>
          <a:chExt cx="0" cy="0"/>
        </a:xfrm>
      </p:grpSpPr>
      <p:sp>
        <p:nvSpPr>
          <p:cNvPr id="676" name="Shape 6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77" name="Shape 67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78" name="Shape 67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73</a:t>
            </a:fld>
            <a:endParaRPr sz="1200">
              <a:solidFill>
                <a:schemeClr val="dk1"/>
              </a:solidFill>
              <a:latin typeface="Calibri"/>
              <a:ea typeface="Calibri"/>
              <a:cs typeface="Calibri"/>
              <a:sym typeface="Calibri"/>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1"/>
        <p:cNvGrpSpPr/>
        <p:nvPr/>
      </p:nvGrpSpPr>
      <p:grpSpPr>
        <a:xfrm>
          <a:off x="0" y="0"/>
          <a:ext cx="0" cy="0"/>
          <a:chOff x="0" y="0"/>
          <a:chExt cx="0" cy="0"/>
        </a:xfrm>
      </p:grpSpPr>
      <p:sp>
        <p:nvSpPr>
          <p:cNvPr id="682" name="Shape 6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83" name="Shape 683"/>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84" name="Shape 684"/>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74</a:t>
            </a:fld>
            <a:endParaRPr sz="1200">
              <a:solidFill>
                <a:schemeClr val="dk1"/>
              </a:solidFill>
              <a:latin typeface="Calibri"/>
              <a:ea typeface="Calibri"/>
              <a:cs typeface="Calibri"/>
              <a:sym typeface="Calibri"/>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7"/>
        <p:cNvGrpSpPr/>
        <p:nvPr/>
      </p:nvGrpSpPr>
      <p:grpSpPr>
        <a:xfrm>
          <a:off x="0" y="0"/>
          <a:ext cx="0" cy="0"/>
          <a:chOff x="0" y="0"/>
          <a:chExt cx="0" cy="0"/>
        </a:xfrm>
      </p:grpSpPr>
      <p:sp>
        <p:nvSpPr>
          <p:cNvPr id="688" name="Shape 6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89" name="Shape 689"/>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90" name="Shape 690"/>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75</a:t>
            </a:fld>
            <a:endParaRPr sz="1200">
              <a:solidFill>
                <a:schemeClr val="dk1"/>
              </a:solidFill>
              <a:latin typeface="Calibri"/>
              <a:ea typeface="Calibri"/>
              <a:cs typeface="Calibri"/>
              <a:sym typeface="Calibri"/>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3"/>
        <p:cNvGrpSpPr/>
        <p:nvPr/>
      </p:nvGrpSpPr>
      <p:grpSpPr>
        <a:xfrm>
          <a:off x="0" y="0"/>
          <a:ext cx="0" cy="0"/>
          <a:chOff x="0" y="0"/>
          <a:chExt cx="0" cy="0"/>
        </a:xfrm>
      </p:grpSpPr>
      <p:sp>
        <p:nvSpPr>
          <p:cNvPr id="694" name="Shape 6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95" name="Shape 69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96" name="Shape 69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76</a:t>
            </a:fld>
            <a:endParaRPr sz="1200">
              <a:solidFill>
                <a:schemeClr val="dk1"/>
              </a:solidFill>
              <a:latin typeface="Calibri"/>
              <a:ea typeface="Calibri"/>
              <a:cs typeface="Calibri"/>
              <a:sym typeface="Calibri"/>
            </a:endParaRP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9"/>
        <p:cNvGrpSpPr/>
        <p:nvPr/>
      </p:nvGrpSpPr>
      <p:grpSpPr>
        <a:xfrm>
          <a:off x="0" y="0"/>
          <a:ext cx="0" cy="0"/>
          <a:chOff x="0" y="0"/>
          <a:chExt cx="0" cy="0"/>
        </a:xfrm>
      </p:grpSpPr>
      <p:sp>
        <p:nvSpPr>
          <p:cNvPr id="700" name="Shape 7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701" name="Shape 701"/>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02" name="Shape 702"/>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77</a:t>
            </a:fld>
            <a:endParaRPr sz="1200">
              <a:solidFill>
                <a:schemeClr val="dk1"/>
              </a:solidFill>
              <a:latin typeface="Calibri"/>
              <a:ea typeface="Calibri"/>
              <a:cs typeface="Calibri"/>
              <a:sym typeface="Calibri"/>
            </a:endParaRP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6"/>
        <p:cNvGrpSpPr/>
        <p:nvPr/>
      </p:nvGrpSpPr>
      <p:grpSpPr>
        <a:xfrm>
          <a:off x="0" y="0"/>
          <a:ext cx="0" cy="0"/>
          <a:chOff x="0" y="0"/>
          <a:chExt cx="0" cy="0"/>
        </a:xfrm>
      </p:grpSpPr>
      <p:sp>
        <p:nvSpPr>
          <p:cNvPr id="707" name="Shape 7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708" name="Shape 708"/>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09" name="Shape 709"/>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78</a:t>
            </a:fld>
            <a:endParaRPr sz="1200">
              <a:solidFill>
                <a:schemeClr val="dk1"/>
              </a:solidFill>
              <a:latin typeface="Calibri"/>
              <a:ea typeface="Calibri"/>
              <a:cs typeface="Calibri"/>
              <a:sym typeface="Calibri"/>
            </a:endParaRP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2"/>
        <p:cNvGrpSpPr/>
        <p:nvPr/>
      </p:nvGrpSpPr>
      <p:grpSpPr>
        <a:xfrm>
          <a:off x="0" y="0"/>
          <a:ext cx="0" cy="0"/>
          <a:chOff x="0" y="0"/>
          <a:chExt cx="0" cy="0"/>
        </a:xfrm>
      </p:grpSpPr>
      <p:sp>
        <p:nvSpPr>
          <p:cNvPr id="713" name="Shape 7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714" name="Shape 714"/>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15" name="Shape 715"/>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79</a:t>
            </a:fld>
            <a:endParaRPr sz="1200">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Shape 2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72" name="Shape 27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273" name="Shape 27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8</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9"/>
        <p:cNvGrpSpPr/>
        <p:nvPr/>
      </p:nvGrpSpPr>
      <p:grpSpPr>
        <a:xfrm>
          <a:off x="0" y="0"/>
          <a:ext cx="0" cy="0"/>
          <a:chOff x="0" y="0"/>
          <a:chExt cx="0" cy="0"/>
        </a:xfrm>
      </p:grpSpPr>
      <p:sp>
        <p:nvSpPr>
          <p:cNvPr id="720" name="Shape 7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721" name="Shape 721"/>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22" name="Shape 722"/>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80</a:t>
            </a:fld>
            <a:endParaRPr sz="1200">
              <a:solidFill>
                <a:schemeClr val="dk1"/>
              </a:solidFill>
              <a:latin typeface="Calibri"/>
              <a:ea typeface="Calibri"/>
              <a:cs typeface="Calibri"/>
              <a:sym typeface="Calibri"/>
            </a:endParaRPr>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5"/>
        <p:cNvGrpSpPr/>
        <p:nvPr/>
      </p:nvGrpSpPr>
      <p:grpSpPr>
        <a:xfrm>
          <a:off x="0" y="0"/>
          <a:ext cx="0" cy="0"/>
          <a:chOff x="0" y="0"/>
          <a:chExt cx="0" cy="0"/>
        </a:xfrm>
      </p:grpSpPr>
      <p:sp>
        <p:nvSpPr>
          <p:cNvPr id="726" name="Shape 7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727" name="Shape 72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28" name="Shape 72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81</a:t>
            </a:fld>
            <a:endParaRPr sz="1200">
              <a:solidFill>
                <a:schemeClr val="dk1"/>
              </a:solidFill>
              <a:latin typeface="Calibri"/>
              <a:ea typeface="Calibri"/>
              <a:cs typeface="Calibri"/>
              <a:sym typeface="Calibri"/>
            </a:endParaRPr>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1"/>
        <p:cNvGrpSpPr/>
        <p:nvPr/>
      </p:nvGrpSpPr>
      <p:grpSpPr>
        <a:xfrm>
          <a:off x="0" y="0"/>
          <a:ext cx="0" cy="0"/>
          <a:chOff x="0" y="0"/>
          <a:chExt cx="0" cy="0"/>
        </a:xfrm>
      </p:grpSpPr>
      <p:sp>
        <p:nvSpPr>
          <p:cNvPr id="732" name="Shape 7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733" name="Shape 733"/>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34" name="Shape 734"/>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82</a:t>
            </a:fld>
            <a:endParaRPr sz="1200">
              <a:solidFill>
                <a:schemeClr val="dk1"/>
              </a:solidFill>
              <a:latin typeface="Calibri"/>
              <a:ea typeface="Calibri"/>
              <a:cs typeface="Calibri"/>
              <a:sym typeface="Calibri"/>
            </a:endParaRPr>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8"/>
        <p:cNvGrpSpPr/>
        <p:nvPr/>
      </p:nvGrpSpPr>
      <p:grpSpPr>
        <a:xfrm>
          <a:off x="0" y="0"/>
          <a:ext cx="0" cy="0"/>
          <a:chOff x="0" y="0"/>
          <a:chExt cx="0" cy="0"/>
        </a:xfrm>
      </p:grpSpPr>
      <p:sp>
        <p:nvSpPr>
          <p:cNvPr id="739" name="Shape 7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740" name="Shape 740"/>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41" name="Shape 741"/>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83</a:t>
            </a:fld>
            <a:endParaRPr sz="1200">
              <a:solidFill>
                <a:schemeClr val="dk1"/>
              </a:solidFill>
              <a:latin typeface="Calibri"/>
              <a:ea typeface="Calibri"/>
              <a:cs typeface="Calibri"/>
              <a:sym typeface="Calibri"/>
            </a:endParaRPr>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5"/>
        <p:cNvGrpSpPr/>
        <p:nvPr/>
      </p:nvGrpSpPr>
      <p:grpSpPr>
        <a:xfrm>
          <a:off x="0" y="0"/>
          <a:ext cx="0" cy="0"/>
          <a:chOff x="0" y="0"/>
          <a:chExt cx="0" cy="0"/>
        </a:xfrm>
      </p:grpSpPr>
      <p:sp>
        <p:nvSpPr>
          <p:cNvPr id="746" name="Shape 7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747" name="Shape 74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48" name="Shape 74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84</a:t>
            </a:fld>
            <a:endParaRPr sz="1200">
              <a:solidFill>
                <a:schemeClr val="dk1"/>
              </a:solidFill>
              <a:latin typeface="Calibri"/>
              <a:ea typeface="Calibri"/>
              <a:cs typeface="Calibri"/>
              <a:sym typeface="Calibri"/>
            </a:endParaRPr>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1"/>
        <p:cNvGrpSpPr/>
        <p:nvPr/>
      </p:nvGrpSpPr>
      <p:grpSpPr>
        <a:xfrm>
          <a:off x="0" y="0"/>
          <a:ext cx="0" cy="0"/>
          <a:chOff x="0" y="0"/>
          <a:chExt cx="0" cy="0"/>
        </a:xfrm>
      </p:grpSpPr>
      <p:sp>
        <p:nvSpPr>
          <p:cNvPr id="752" name="Shape 7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753" name="Shape 753"/>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54" name="Shape 754"/>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85</a:t>
            </a:fld>
            <a:endParaRPr sz="1200">
              <a:solidFill>
                <a:schemeClr val="dk1"/>
              </a:solidFill>
              <a:latin typeface="Calibri"/>
              <a:ea typeface="Calibri"/>
              <a:cs typeface="Calibri"/>
              <a:sym typeface="Calibri"/>
            </a:endParaRPr>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8"/>
        <p:cNvGrpSpPr/>
        <p:nvPr/>
      </p:nvGrpSpPr>
      <p:grpSpPr>
        <a:xfrm>
          <a:off x="0" y="0"/>
          <a:ext cx="0" cy="0"/>
          <a:chOff x="0" y="0"/>
          <a:chExt cx="0" cy="0"/>
        </a:xfrm>
      </p:grpSpPr>
      <p:sp>
        <p:nvSpPr>
          <p:cNvPr id="759" name="Shape 7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760" name="Shape 760"/>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61" name="Shape 761"/>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86</a:t>
            </a:fld>
            <a:endParaRPr sz="1200">
              <a:solidFill>
                <a:schemeClr val="dk1"/>
              </a:solidFill>
              <a:latin typeface="Calibri"/>
              <a:ea typeface="Calibri"/>
              <a:cs typeface="Calibri"/>
              <a:sym typeface="Calibri"/>
            </a:endParaRPr>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4"/>
        <p:cNvGrpSpPr/>
        <p:nvPr/>
      </p:nvGrpSpPr>
      <p:grpSpPr>
        <a:xfrm>
          <a:off x="0" y="0"/>
          <a:ext cx="0" cy="0"/>
          <a:chOff x="0" y="0"/>
          <a:chExt cx="0" cy="0"/>
        </a:xfrm>
      </p:grpSpPr>
      <p:sp>
        <p:nvSpPr>
          <p:cNvPr id="765" name="Shape 7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766" name="Shape 76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67" name="Shape 76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87</a:t>
            </a:fld>
            <a:endParaRPr sz="1200">
              <a:solidFill>
                <a:schemeClr val="dk1"/>
              </a:solidFill>
              <a:latin typeface="Calibri"/>
              <a:ea typeface="Calibri"/>
              <a:cs typeface="Calibri"/>
              <a:sym typeface="Calibri"/>
            </a:endParaRPr>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0"/>
        <p:cNvGrpSpPr/>
        <p:nvPr/>
      </p:nvGrpSpPr>
      <p:grpSpPr>
        <a:xfrm>
          <a:off x="0" y="0"/>
          <a:ext cx="0" cy="0"/>
          <a:chOff x="0" y="0"/>
          <a:chExt cx="0" cy="0"/>
        </a:xfrm>
      </p:grpSpPr>
      <p:sp>
        <p:nvSpPr>
          <p:cNvPr id="771" name="Shape 7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772" name="Shape 77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73" name="Shape 77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88</a:t>
            </a:fld>
            <a:endParaRPr sz="1200">
              <a:solidFill>
                <a:schemeClr val="dk1"/>
              </a:solidFill>
              <a:latin typeface="Calibri"/>
              <a:ea typeface="Calibri"/>
              <a:cs typeface="Calibri"/>
              <a:sym typeface="Calibri"/>
            </a:endParaRPr>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6"/>
        <p:cNvGrpSpPr/>
        <p:nvPr/>
      </p:nvGrpSpPr>
      <p:grpSpPr>
        <a:xfrm>
          <a:off x="0" y="0"/>
          <a:ext cx="0" cy="0"/>
          <a:chOff x="0" y="0"/>
          <a:chExt cx="0" cy="0"/>
        </a:xfrm>
      </p:grpSpPr>
      <p:sp>
        <p:nvSpPr>
          <p:cNvPr id="777" name="Shape 7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778" name="Shape 778"/>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79" name="Shape 779"/>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89</a:t>
            </a:fld>
            <a:endParaRPr sz="120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Shape 2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78" name="Shape 278"/>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279" name="Shape 279"/>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9</a:t>
            </a:fld>
            <a:endParaRPr sz="1200">
              <a:solidFill>
                <a:schemeClr val="dk1"/>
              </a:solidFill>
              <a:latin typeface="Calibri"/>
              <a:ea typeface="Calibri"/>
              <a:cs typeface="Calibri"/>
              <a:sym typeface="Calibri"/>
            </a:endParaRPr>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2"/>
        <p:cNvGrpSpPr/>
        <p:nvPr/>
      </p:nvGrpSpPr>
      <p:grpSpPr>
        <a:xfrm>
          <a:off x="0" y="0"/>
          <a:ext cx="0" cy="0"/>
          <a:chOff x="0" y="0"/>
          <a:chExt cx="0" cy="0"/>
        </a:xfrm>
      </p:grpSpPr>
      <p:sp>
        <p:nvSpPr>
          <p:cNvPr id="783" name="Shape 7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784" name="Shape 784"/>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85" name="Shape 785"/>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90</a:t>
            </a:fld>
            <a:endParaRPr sz="1200">
              <a:solidFill>
                <a:schemeClr val="dk1"/>
              </a:solidFill>
              <a:latin typeface="Calibri"/>
              <a:ea typeface="Calibri"/>
              <a:cs typeface="Calibri"/>
              <a:sym typeface="Calibri"/>
            </a:endParaRPr>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8"/>
        <p:cNvGrpSpPr/>
        <p:nvPr/>
      </p:nvGrpSpPr>
      <p:grpSpPr>
        <a:xfrm>
          <a:off x="0" y="0"/>
          <a:ext cx="0" cy="0"/>
          <a:chOff x="0" y="0"/>
          <a:chExt cx="0" cy="0"/>
        </a:xfrm>
      </p:grpSpPr>
      <p:sp>
        <p:nvSpPr>
          <p:cNvPr id="789" name="Shape 78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790" name="Shape 7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2"/>
        <p:cNvGrpSpPr/>
        <p:nvPr/>
      </p:nvGrpSpPr>
      <p:grpSpPr>
        <a:xfrm>
          <a:off x="0" y="0"/>
          <a:ext cx="0" cy="0"/>
          <a:chOff x="0" y="0"/>
          <a:chExt cx="0" cy="0"/>
        </a:xfrm>
      </p:grpSpPr>
      <p:sp>
        <p:nvSpPr>
          <p:cNvPr id="793" name="Shape 7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794" name="Shape 794"/>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95" name="Shape 795"/>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92</a:t>
            </a:fld>
            <a:endParaRPr sz="1200">
              <a:solidFill>
                <a:schemeClr val="dk1"/>
              </a:solidFill>
              <a:latin typeface="Calibri"/>
              <a:ea typeface="Calibri"/>
              <a:cs typeface="Calibri"/>
              <a:sym typeface="Calibri"/>
            </a:endParaRPr>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2"/>
        <p:cNvGrpSpPr/>
        <p:nvPr/>
      </p:nvGrpSpPr>
      <p:grpSpPr>
        <a:xfrm>
          <a:off x="0" y="0"/>
          <a:ext cx="0" cy="0"/>
          <a:chOff x="0" y="0"/>
          <a:chExt cx="0" cy="0"/>
        </a:xfrm>
      </p:grpSpPr>
      <p:sp>
        <p:nvSpPr>
          <p:cNvPr id="803" name="Shape 8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04" name="Shape 804"/>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805" name="Shape 805"/>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93</a:t>
            </a:fld>
            <a:endParaRPr sz="1200">
              <a:solidFill>
                <a:schemeClr val="dk1"/>
              </a:solidFill>
              <a:latin typeface="Calibri"/>
              <a:ea typeface="Calibri"/>
              <a:cs typeface="Calibri"/>
              <a:sym typeface="Calibri"/>
            </a:endParaRPr>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8"/>
        <p:cNvGrpSpPr/>
        <p:nvPr/>
      </p:nvGrpSpPr>
      <p:grpSpPr>
        <a:xfrm>
          <a:off x="0" y="0"/>
          <a:ext cx="0" cy="0"/>
          <a:chOff x="0" y="0"/>
          <a:chExt cx="0" cy="0"/>
        </a:xfrm>
      </p:grpSpPr>
      <p:sp>
        <p:nvSpPr>
          <p:cNvPr id="809" name="Shape 8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10" name="Shape 810"/>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811" name="Shape 811"/>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94</a:t>
            </a:fld>
            <a:endParaRPr sz="1200">
              <a:solidFill>
                <a:schemeClr val="dk1"/>
              </a:solidFill>
              <a:latin typeface="Calibri"/>
              <a:ea typeface="Calibri"/>
              <a:cs typeface="Calibri"/>
              <a:sym typeface="Calibri"/>
            </a:endParaRPr>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4"/>
        <p:cNvGrpSpPr/>
        <p:nvPr/>
      </p:nvGrpSpPr>
      <p:grpSpPr>
        <a:xfrm>
          <a:off x="0" y="0"/>
          <a:ext cx="0" cy="0"/>
          <a:chOff x="0" y="0"/>
          <a:chExt cx="0" cy="0"/>
        </a:xfrm>
      </p:grpSpPr>
      <p:sp>
        <p:nvSpPr>
          <p:cNvPr id="815" name="Shape 8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16" name="Shape 81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817" name="Shape 81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95</a:t>
            </a:fld>
            <a:endParaRPr sz="1200">
              <a:solidFill>
                <a:schemeClr val="dk1"/>
              </a:solidFill>
              <a:latin typeface="Calibri"/>
              <a:ea typeface="Calibri"/>
              <a:cs typeface="Calibri"/>
              <a:sym typeface="Calibri"/>
            </a:endParaRPr>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0"/>
        <p:cNvGrpSpPr/>
        <p:nvPr/>
      </p:nvGrpSpPr>
      <p:grpSpPr>
        <a:xfrm>
          <a:off x="0" y="0"/>
          <a:ext cx="0" cy="0"/>
          <a:chOff x="0" y="0"/>
          <a:chExt cx="0" cy="0"/>
        </a:xfrm>
      </p:grpSpPr>
      <p:sp>
        <p:nvSpPr>
          <p:cNvPr id="821" name="Shape 8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22" name="Shape 82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823" name="Shape 82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96</a:t>
            </a:fld>
            <a:endParaRPr sz="1200">
              <a:solidFill>
                <a:schemeClr val="dk1"/>
              </a:solidFill>
              <a:latin typeface="Calibri"/>
              <a:ea typeface="Calibri"/>
              <a:cs typeface="Calibri"/>
              <a:sym typeface="Calibri"/>
            </a:endParaRPr>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6"/>
        <p:cNvGrpSpPr/>
        <p:nvPr/>
      </p:nvGrpSpPr>
      <p:grpSpPr>
        <a:xfrm>
          <a:off x="0" y="0"/>
          <a:ext cx="0" cy="0"/>
          <a:chOff x="0" y="0"/>
          <a:chExt cx="0" cy="0"/>
        </a:xfrm>
      </p:grpSpPr>
      <p:sp>
        <p:nvSpPr>
          <p:cNvPr id="827" name="Shape 82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828" name="Shape 8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2"/>
        <p:cNvGrpSpPr/>
        <p:nvPr/>
      </p:nvGrpSpPr>
      <p:grpSpPr>
        <a:xfrm>
          <a:off x="0" y="0"/>
          <a:ext cx="0" cy="0"/>
          <a:chOff x="0" y="0"/>
          <a:chExt cx="0" cy="0"/>
        </a:xfrm>
      </p:grpSpPr>
      <p:sp>
        <p:nvSpPr>
          <p:cNvPr id="833" name="Shape 83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834" name="Shape 8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7"/>
        <p:cNvGrpSpPr/>
        <p:nvPr/>
      </p:nvGrpSpPr>
      <p:grpSpPr>
        <a:xfrm>
          <a:off x="0" y="0"/>
          <a:ext cx="0" cy="0"/>
          <a:chOff x="0" y="0"/>
          <a:chExt cx="0" cy="0"/>
        </a:xfrm>
      </p:grpSpPr>
      <p:sp>
        <p:nvSpPr>
          <p:cNvPr id="838" name="Shape 83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839" name="Shape 8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2"/>
        <p:cNvGrpSpPr/>
        <p:nvPr/>
      </p:nvGrpSpPr>
      <p:grpSpPr>
        <a:xfrm>
          <a:off x="0" y="0"/>
          <a:ext cx="0" cy="0"/>
          <a:chOff x="0" y="0"/>
          <a:chExt cx="0" cy="0"/>
        </a:xfrm>
      </p:grpSpPr>
      <p:sp>
        <p:nvSpPr>
          <p:cNvPr id="13" name="Shape 13"/>
          <p:cNvSpPr/>
          <p:nvPr/>
        </p:nvSpPr>
        <p:spPr>
          <a:xfrm>
            <a:off x="0" y="0"/>
            <a:ext cx="9144000" cy="1933575"/>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b="0" i="0" u="none" strike="noStrike" cap="none">
              <a:solidFill>
                <a:schemeClr val="dk1"/>
              </a:solidFill>
              <a:latin typeface="Calibri"/>
              <a:ea typeface="Calibri"/>
              <a:cs typeface="Calibri"/>
              <a:sym typeface="Calibri"/>
            </a:endParaRPr>
          </a:p>
        </p:txBody>
      </p:sp>
      <p:sp>
        <p:nvSpPr>
          <p:cNvPr id="14" name="Shape 14"/>
          <p:cNvSpPr txBox="1">
            <a:spLocks noGrp="1"/>
          </p:cNvSpPr>
          <p:nvPr>
            <p:ph type="ctrTitle"/>
          </p:nvPr>
        </p:nvSpPr>
        <p:spPr>
          <a:xfrm>
            <a:off x="762000" y="750729"/>
            <a:ext cx="7772400" cy="517065"/>
          </a:xfrm>
          <a:prstGeom prst="rect">
            <a:avLst/>
          </a:prstGeom>
          <a:noFill/>
          <a:ln>
            <a:noFill/>
          </a:ln>
        </p:spPr>
        <p:txBody>
          <a:bodyPr spcFirstLastPara="1" wrap="square" lIns="91425" tIns="91425" rIns="91425" bIns="91425" anchor="t" anchorCtr="0"/>
          <a:lstStyle>
            <a:lvl1pPr marR="0" lvl="0" algn="l" rtl="0">
              <a:lnSpc>
                <a:spcPct val="80000"/>
              </a:lnSpc>
              <a:spcBef>
                <a:spcPts val="0"/>
              </a:spcBef>
              <a:spcAft>
                <a:spcPts val="0"/>
              </a:spcAft>
              <a:buClr>
                <a:srgbClr val="F2F2F2"/>
              </a:buClr>
              <a:buSzPts val="4200"/>
              <a:buFont typeface="Calibri"/>
              <a:buNone/>
              <a:defRPr sz="4200" b="1" i="0" u="none" strike="noStrike" cap="none">
                <a:solidFill>
                  <a:srgbClr val="F2F2F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5_Title Only">
  <p:cSld name="5_Title Only">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9" name="Shape 49"/>
          <p:cNvSpPr/>
          <p:nvPr/>
        </p:nvSpPr>
        <p:spPr>
          <a:xfrm>
            <a:off x="685798" y="685800"/>
            <a:ext cx="38862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QUANTITATIVE PATIENT SAFETY PARAMETERS</a:t>
            </a:r>
            <a:endParaRPr sz="1400" i="1">
              <a:solidFill>
                <a:srgbClr val="3F3F3F"/>
              </a:solidFill>
              <a:latin typeface="Calibri"/>
              <a:ea typeface="Calibri"/>
              <a:cs typeface="Calibri"/>
              <a:sym typeface="Calibri"/>
            </a:endParaRPr>
          </a:p>
        </p:txBody>
      </p:sp>
      <p:sp>
        <p:nvSpPr>
          <p:cNvPr id="50" name="Shape 50"/>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51" name="Shape 51"/>
          <p:cNvSpPr txBox="1"/>
          <p:nvPr/>
        </p:nvSpPr>
        <p:spPr>
          <a:xfrm>
            <a:off x="323850" y="6552745"/>
            <a:ext cx="8113989"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All-specialty discussion guide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762000" y="1463675"/>
            <a:ext cx="7972425" cy="1231106"/>
          </a:xfrm>
          <a:prstGeom prst="rect">
            <a:avLst/>
          </a:prstGeom>
          <a:noFill/>
          <a:ln>
            <a:noFill/>
          </a:ln>
        </p:spPr>
        <p:txBody>
          <a:bodyPr spcFirstLastPara="1" wrap="square" lIns="91425" tIns="91425" rIns="91425" bIns="91425" anchor="t" anchorCtr="0"/>
          <a:lstStyle>
            <a:lvl1pPr marR="0" lvl="0" algn="l" rtl="0">
              <a:lnSpc>
                <a:spcPct val="80000"/>
              </a:lnSpc>
              <a:spcBef>
                <a:spcPts val="0"/>
              </a:spcBef>
              <a:spcAft>
                <a:spcPts val="0"/>
              </a:spcAft>
              <a:buClr>
                <a:srgbClr val="3F3F3F"/>
              </a:buClr>
              <a:buSzPts val="5000"/>
              <a:buFont typeface="Calibri"/>
              <a:buNone/>
              <a:defRPr sz="5000" b="1"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7" name="Shape 57"/>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58" name="Shape 58"/>
          <p:cNvSpPr txBox="1"/>
          <p:nvPr/>
        </p:nvSpPr>
        <p:spPr>
          <a:xfrm>
            <a:off x="323850" y="6552745"/>
            <a:ext cx="8113989"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obstetrics considerations</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761999" y="1463674"/>
            <a:ext cx="7660105"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1" name="Shape 61"/>
          <p:cNvSpPr/>
          <p:nvPr/>
        </p:nvSpPr>
        <p:spPr>
          <a:xfrm>
            <a:off x="685800" y="685800"/>
            <a:ext cx="28956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EMERGENCY SITUATIONS</a:t>
            </a:r>
            <a:endParaRPr sz="1400" i="1">
              <a:solidFill>
                <a:srgbClr val="3F3F3F"/>
              </a:solidFill>
              <a:latin typeface="Calibri"/>
              <a:ea typeface="Calibri"/>
              <a:cs typeface="Calibri"/>
              <a:sym typeface="Calibri"/>
            </a:endParaRPr>
          </a:p>
        </p:txBody>
      </p:sp>
      <p:sp>
        <p:nvSpPr>
          <p:cNvPr id="62" name="Shape 62"/>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63" name="Shape 63"/>
          <p:cNvSpPr txBox="1"/>
          <p:nvPr/>
        </p:nvSpPr>
        <p:spPr>
          <a:xfrm>
            <a:off x="323850" y="6552745"/>
            <a:ext cx="8113989"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obstetrics considerations</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6" name="Shape 66"/>
          <p:cNvSpPr/>
          <p:nvPr/>
        </p:nvSpPr>
        <p:spPr>
          <a:xfrm>
            <a:off x="685800" y="685800"/>
            <a:ext cx="28956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ROLES AND RESPONSIBILITIES</a:t>
            </a:r>
            <a:endParaRPr sz="1400" i="1">
              <a:solidFill>
                <a:srgbClr val="3F3F3F"/>
              </a:solidFill>
              <a:latin typeface="Calibri"/>
              <a:ea typeface="Calibri"/>
              <a:cs typeface="Calibri"/>
              <a:sym typeface="Calibri"/>
            </a:endParaRPr>
          </a:p>
        </p:txBody>
      </p:sp>
      <p:sp>
        <p:nvSpPr>
          <p:cNvPr id="67" name="Shape 67"/>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68" name="Shape 68"/>
          <p:cNvSpPr txBox="1"/>
          <p:nvPr/>
        </p:nvSpPr>
        <p:spPr>
          <a:xfrm>
            <a:off x="323850" y="6552745"/>
            <a:ext cx="8113989"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obstetrics considerations</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4_Title Only">
  <p:cSld name="4_Title Only">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1" name="Shape 71"/>
          <p:cNvSpPr/>
          <p:nvPr/>
        </p:nvSpPr>
        <p:spPr>
          <a:xfrm>
            <a:off x="685798" y="685800"/>
            <a:ext cx="38862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PATIENT SAFETY AND QUALITY IMPROVEMENT</a:t>
            </a:r>
            <a:endParaRPr sz="1400" i="1">
              <a:solidFill>
                <a:srgbClr val="3F3F3F"/>
              </a:solidFill>
              <a:latin typeface="Calibri"/>
              <a:ea typeface="Calibri"/>
              <a:cs typeface="Calibri"/>
              <a:sym typeface="Calibri"/>
            </a:endParaRPr>
          </a:p>
        </p:txBody>
      </p:sp>
      <p:sp>
        <p:nvSpPr>
          <p:cNvPr id="72" name="Shape 72"/>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73" name="Shape 73"/>
          <p:cNvSpPr txBox="1"/>
          <p:nvPr/>
        </p:nvSpPr>
        <p:spPr>
          <a:xfrm>
            <a:off x="323850" y="6552745"/>
            <a:ext cx="8113989"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obstetrics considerations</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3_Title Only">
  <p:cSld name="3_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6" name="Shape 76"/>
          <p:cNvSpPr/>
          <p:nvPr/>
        </p:nvSpPr>
        <p:spPr>
          <a:xfrm>
            <a:off x="685800" y="685800"/>
            <a:ext cx="29718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INFRASTRUCTURE AND RESOURCES</a:t>
            </a:r>
            <a:endParaRPr sz="1400" i="1">
              <a:solidFill>
                <a:srgbClr val="3F3F3F"/>
              </a:solidFill>
              <a:latin typeface="Calibri"/>
              <a:ea typeface="Calibri"/>
              <a:cs typeface="Calibri"/>
              <a:sym typeface="Calibri"/>
            </a:endParaRPr>
          </a:p>
        </p:txBody>
      </p:sp>
      <p:sp>
        <p:nvSpPr>
          <p:cNvPr id="77" name="Shape 77"/>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78" name="Shape 78"/>
          <p:cNvSpPr txBox="1"/>
          <p:nvPr/>
        </p:nvSpPr>
        <p:spPr>
          <a:xfrm>
            <a:off x="323850" y="6552745"/>
            <a:ext cx="8113989"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obstetrics considerations</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5_Title Only">
  <p:cSld name="5_Title Only">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1" name="Shape 81"/>
          <p:cNvSpPr/>
          <p:nvPr/>
        </p:nvSpPr>
        <p:spPr>
          <a:xfrm>
            <a:off x="685798" y="685800"/>
            <a:ext cx="38862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QUANTITATIVE PATIENT SAFETY PARAMETERS</a:t>
            </a:r>
            <a:endParaRPr sz="1400" i="1">
              <a:solidFill>
                <a:srgbClr val="3F3F3F"/>
              </a:solidFill>
              <a:latin typeface="Calibri"/>
              <a:ea typeface="Calibri"/>
              <a:cs typeface="Calibri"/>
              <a:sym typeface="Calibri"/>
            </a:endParaRPr>
          </a:p>
        </p:txBody>
      </p:sp>
      <p:sp>
        <p:nvSpPr>
          <p:cNvPr id="82" name="Shape 82"/>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83" name="Shape 83"/>
          <p:cNvSpPr txBox="1"/>
          <p:nvPr/>
        </p:nvSpPr>
        <p:spPr>
          <a:xfrm>
            <a:off x="323850" y="6552745"/>
            <a:ext cx="8113989"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obstetrics considerations</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2_Custom Layout">
  <p:cSld name="2_Custom Layout">
    <p:bg>
      <p:bgPr>
        <a:solidFill>
          <a:srgbClr val="FFC000"/>
        </a:solidFill>
        <a:effectLst/>
      </p:bgPr>
    </p:bg>
    <p:spTree>
      <p:nvGrpSpPr>
        <p:cNvPr id="1" name="Shape 8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85"/>
        <p:cNvGrpSpPr/>
        <p:nvPr/>
      </p:nvGrpSpPr>
      <p:grpSpPr>
        <a:xfrm>
          <a:off x="0" y="0"/>
          <a:ext cx="0" cy="0"/>
          <a:chOff x="0" y="0"/>
          <a:chExt cx="0" cy="0"/>
        </a:xfrm>
      </p:grpSpPr>
      <p:sp>
        <p:nvSpPr>
          <p:cNvPr id="86" name="Shape 86"/>
          <p:cNvSpPr/>
          <p:nvPr/>
        </p:nvSpPr>
        <p:spPr>
          <a:xfrm>
            <a:off x="0" y="0"/>
            <a:ext cx="9144000" cy="1933575"/>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87" name="Shape 87"/>
          <p:cNvSpPr txBox="1">
            <a:spLocks noGrp="1"/>
          </p:cNvSpPr>
          <p:nvPr>
            <p:ph type="ctrTitle"/>
          </p:nvPr>
        </p:nvSpPr>
        <p:spPr>
          <a:xfrm>
            <a:off x="762000" y="750729"/>
            <a:ext cx="7772400" cy="517065"/>
          </a:xfrm>
          <a:prstGeom prst="rect">
            <a:avLst/>
          </a:prstGeom>
          <a:noFill/>
          <a:ln>
            <a:noFill/>
          </a:ln>
        </p:spPr>
        <p:txBody>
          <a:bodyPr spcFirstLastPara="1" wrap="square" lIns="91425" tIns="91425" rIns="91425" bIns="91425" anchor="t" anchorCtr="0"/>
          <a:lstStyle>
            <a:lvl1pPr marR="0" lvl="0" algn="l" rtl="0">
              <a:lnSpc>
                <a:spcPct val="80000"/>
              </a:lnSpc>
              <a:spcBef>
                <a:spcPts val="0"/>
              </a:spcBef>
              <a:spcAft>
                <a:spcPts val="0"/>
              </a:spcAft>
              <a:buClr>
                <a:srgbClr val="F2F2F2"/>
              </a:buClr>
              <a:buSzPts val="4200"/>
              <a:buFont typeface="Calibri"/>
              <a:buNone/>
              <a:defRPr sz="4200" b="1" i="0" u="none" strike="noStrike" cap="none">
                <a:solidFill>
                  <a:srgbClr val="F2F2F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762000" y="1463675"/>
            <a:ext cx="7972425" cy="1231106"/>
          </a:xfrm>
          <a:prstGeom prst="rect">
            <a:avLst/>
          </a:prstGeom>
          <a:noFill/>
          <a:ln>
            <a:noFill/>
          </a:ln>
        </p:spPr>
        <p:txBody>
          <a:bodyPr spcFirstLastPara="1" wrap="square" lIns="91425" tIns="91425" rIns="91425" bIns="91425" anchor="t" anchorCtr="0"/>
          <a:lstStyle>
            <a:lvl1pPr marR="0" lvl="0" algn="l" rtl="0">
              <a:lnSpc>
                <a:spcPct val="80000"/>
              </a:lnSpc>
              <a:spcBef>
                <a:spcPts val="0"/>
              </a:spcBef>
              <a:spcAft>
                <a:spcPts val="0"/>
              </a:spcAft>
              <a:buClr>
                <a:srgbClr val="3F3F3F"/>
              </a:buClr>
              <a:buSzPts val="5000"/>
              <a:buFont typeface="Calibri"/>
              <a:buNone/>
              <a:defRPr sz="5000" b="1"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3" name="Shape 93"/>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94" name="Shape 94"/>
          <p:cNvSpPr txBox="1"/>
          <p:nvPr/>
        </p:nvSpPr>
        <p:spPr>
          <a:xfrm>
            <a:off x="323850" y="6564659"/>
            <a:ext cx="8743950"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emergency medicine considerations</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Custom Layout">
  <p:cSld name="1_Custom Layout">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57200" y="661471"/>
            <a:ext cx="8229600" cy="369332"/>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761999" y="1463675"/>
            <a:ext cx="7898921" cy="1305404"/>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7" name="Shape 97"/>
          <p:cNvSpPr/>
          <p:nvPr/>
        </p:nvSpPr>
        <p:spPr>
          <a:xfrm>
            <a:off x="685800" y="685800"/>
            <a:ext cx="28956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EMERGENCY SITUATIONS</a:t>
            </a:r>
            <a:endParaRPr sz="1400" i="1">
              <a:solidFill>
                <a:srgbClr val="3F3F3F"/>
              </a:solidFill>
              <a:latin typeface="Calibri"/>
              <a:ea typeface="Calibri"/>
              <a:cs typeface="Calibri"/>
              <a:sym typeface="Calibri"/>
            </a:endParaRPr>
          </a:p>
        </p:txBody>
      </p:sp>
      <p:sp>
        <p:nvSpPr>
          <p:cNvPr id="98" name="Shape 98"/>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99" name="Shape 99"/>
          <p:cNvSpPr txBox="1"/>
          <p:nvPr/>
        </p:nvSpPr>
        <p:spPr>
          <a:xfrm>
            <a:off x="323850" y="6564659"/>
            <a:ext cx="8743950"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emergency medicine considerations</a:t>
            </a: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762000" y="1463675"/>
            <a:ext cx="8011064"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 name="Shape 102"/>
          <p:cNvSpPr/>
          <p:nvPr/>
        </p:nvSpPr>
        <p:spPr>
          <a:xfrm>
            <a:off x="685800" y="685800"/>
            <a:ext cx="28956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ROLES AND RESPONSIBILITIES</a:t>
            </a:r>
            <a:endParaRPr sz="1400" i="1">
              <a:solidFill>
                <a:srgbClr val="3F3F3F"/>
              </a:solidFill>
              <a:latin typeface="Calibri"/>
              <a:ea typeface="Calibri"/>
              <a:cs typeface="Calibri"/>
              <a:sym typeface="Calibri"/>
            </a:endParaRPr>
          </a:p>
        </p:txBody>
      </p:sp>
      <p:sp>
        <p:nvSpPr>
          <p:cNvPr id="103" name="Shape 103"/>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04" name="Shape 104"/>
          <p:cNvSpPr txBox="1"/>
          <p:nvPr/>
        </p:nvSpPr>
        <p:spPr>
          <a:xfrm>
            <a:off x="323850" y="6564659"/>
            <a:ext cx="8743950"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emergency medicine considerations</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3_Title Only">
  <p:cSld name="3_Title Only">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7" name="Shape 107"/>
          <p:cNvSpPr/>
          <p:nvPr/>
        </p:nvSpPr>
        <p:spPr>
          <a:xfrm>
            <a:off x="685800" y="685800"/>
            <a:ext cx="29718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INFRASTRUCTURE AND RESOURCES</a:t>
            </a:r>
            <a:endParaRPr sz="1400" i="1">
              <a:solidFill>
                <a:srgbClr val="3F3F3F"/>
              </a:solidFill>
              <a:latin typeface="Calibri"/>
              <a:ea typeface="Calibri"/>
              <a:cs typeface="Calibri"/>
              <a:sym typeface="Calibri"/>
            </a:endParaRPr>
          </a:p>
        </p:txBody>
      </p:sp>
      <p:sp>
        <p:nvSpPr>
          <p:cNvPr id="108" name="Shape 108"/>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09" name="Shape 109"/>
          <p:cNvSpPr txBox="1"/>
          <p:nvPr/>
        </p:nvSpPr>
        <p:spPr>
          <a:xfrm>
            <a:off x="323850" y="6564659"/>
            <a:ext cx="8743950"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emergency medicine considerations</a:t>
            </a: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4_Title Only">
  <p:cSld name="4_Title Only">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762000" y="1463675"/>
            <a:ext cx="7881668" cy="52040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2" name="Shape 112"/>
          <p:cNvSpPr/>
          <p:nvPr/>
        </p:nvSpPr>
        <p:spPr>
          <a:xfrm>
            <a:off x="685798" y="685800"/>
            <a:ext cx="38862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PATIENT SAFETY AND QUALITY IMPROVEMENT</a:t>
            </a:r>
            <a:endParaRPr sz="1400" i="1">
              <a:solidFill>
                <a:srgbClr val="3F3F3F"/>
              </a:solidFill>
              <a:latin typeface="Calibri"/>
              <a:ea typeface="Calibri"/>
              <a:cs typeface="Calibri"/>
              <a:sym typeface="Calibri"/>
            </a:endParaRPr>
          </a:p>
        </p:txBody>
      </p:sp>
      <p:sp>
        <p:nvSpPr>
          <p:cNvPr id="113" name="Shape 113"/>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14" name="Shape 114"/>
          <p:cNvSpPr txBox="1"/>
          <p:nvPr/>
        </p:nvSpPr>
        <p:spPr>
          <a:xfrm>
            <a:off x="323850" y="6564659"/>
            <a:ext cx="8743950"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emergency medicine considerations</a:t>
            </a: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5_Title Only">
  <p:cSld name="5_Title Only">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762000" y="1463675"/>
            <a:ext cx="7916174" cy="805072"/>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7" name="Shape 117"/>
          <p:cNvSpPr/>
          <p:nvPr/>
        </p:nvSpPr>
        <p:spPr>
          <a:xfrm>
            <a:off x="685798" y="685800"/>
            <a:ext cx="38862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QUANTITATIVE PATIENT SAFETY PARAMETERS</a:t>
            </a:r>
            <a:endParaRPr sz="1400" i="1">
              <a:solidFill>
                <a:srgbClr val="3F3F3F"/>
              </a:solidFill>
              <a:latin typeface="Calibri"/>
              <a:ea typeface="Calibri"/>
              <a:cs typeface="Calibri"/>
              <a:sym typeface="Calibri"/>
            </a:endParaRPr>
          </a:p>
        </p:txBody>
      </p:sp>
      <p:sp>
        <p:nvSpPr>
          <p:cNvPr id="118" name="Shape 118"/>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19" name="Shape 119"/>
          <p:cNvSpPr txBox="1"/>
          <p:nvPr/>
        </p:nvSpPr>
        <p:spPr>
          <a:xfrm>
            <a:off x="323850" y="6564659"/>
            <a:ext cx="8743950"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emergency medicine considerations</a:t>
            </a: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2_Custom Layout">
  <p:cSld name="2_Custom Layout">
    <p:bg>
      <p:bgPr>
        <a:solidFill>
          <a:srgbClr val="FFC000"/>
        </a:solidFill>
        <a:effectLst/>
      </p:bgPr>
    </p:bg>
    <p:spTree>
      <p:nvGrpSpPr>
        <p:cNvPr id="1" name="Shape 120"/>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21"/>
        <p:cNvGrpSpPr/>
        <p:nvPr/>
      </p:nvGrpSpPr>
      <p:grpSpPr>
        <a:xfrm>
          <a:off x="0" y="0"/>
          <a:ext cx="0" cy="0"/>
          <a:chOff x="0" y="0"/>
          <a:chExt cx="0" cy="0"/>
        </a:xfrm>
      </p:grpSpPr>
      <p:sp>
        <p:nvSpPr>
          <p:cNvPr id="122" name="Shape 122"/>
          <p:cNvSpPr/>
          <p:nvPr/>
        </p:nvSpPr>
        <p:spPr>
          <a:xfrm>
            <a:off x="0" y="0"/>
            <a:ext cx="9144000" cy="1933575"/>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23" name="Shape 123"/>
          <p:cNvSpPr txBox="1">
            <a:spLocks noGrp="1"/>
          </p:cNvSpPr>
          <p:nvPr>
            <p:ph type="ctrTitle"/>
          </p:nvPr>
        </p:nvSpPr>
        <p:spPr>
          <a:xfrm>
            <a:off x="762000" y="750729"/>
            <a:ext cx="7772400" cy="517065"/>
          </a:xfrm>
          <a:prstGeom prst="rect">
            <a:avLst/>
          </a:prstGeom>
          <a:noFill/>
          <a:ln>
            <a:noFill/>
          </a:ln>
        </p:spPr>
        <p:txBody>
          <a:bodyPr spcFirstLastPara="1" wrap="square" lIns="91425" tIns="91425" rIns="91425" bIns="91425" anchor="t" anchorCtr="0"/>
          <a:lstStyle>
            <a:lvl1pPr marR="0" lvl="0" algn="l" rtl="0">
              <a:lnSpc>
                <a:spcPct val="80000"/>
              </a:lnSpc>
              <a:spcBef>
                <a:spcPts val="0"/>
              </a:spcBef>
              <a:spcAft>
                <a:spcPts val="0"/>
              </a:spcAft>
              <a:buClr>
                <a:srgbClr val="F2F2F2"/>
              </a:buClr>
              <a:buSzPts val="4200"/>
              <a:buFont typeface="Calibri"/>
              <a:buNone/>
              <a:defRPr sz="4200" b="1" i="0" u="none" strike="noStrike" cap="none">
                <a:solidFill>
                  <a:srgbClr val="F2F2F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762000" y="1463675"/>
            <a:ext cx="7972425" cy="1231106"/>
          </a:xfrm>
          <a:prstGeom prst="rect">
            <a:avLst/>
          </a:prstGeom>
          <a:noFill/>
          <a:ln>
            <a:noFill/>
          </a:ln>
        </p:spPr>
        <p:txBody>
          <a:bodyPr spcFirstLastPara="1" wrap="square" lIns="91425" tIns="91425" rIns="91425" bIns="91425" anchor="t" anchorCtr="0"/>
          <a:lstStyle>
            <a:lvl1pPr marR="0" lvl="0" algn="l" rtl="0">
              <a:lnSpc>
                <a:spcPct val="80000"/>
              </a:lnSpc>
              <a:spcBef>
                <a:spcPts val="0"/>
              </a:spcBef>
              <a:spcAft>
                <a:spcPts val="0"/>
              </a:spcAft>
              <a:buClr>
                <a:srgbClr val="3F3F3F"/>
              </a:buClr>
              <a:buSzPts val="5000"/>
              <a:buFont typeface="Calibri"/>
              <a:buNone/>
              <a:defRPr sz="5000" b="1"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9" name="Shape 129"/>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30" name="Shape 130"/>
          <p:cNvSpPr txBox="1"/>
          <p:nvPr/>
        </p:nvSpPr>
        <p:spPr>
          <a:xfrm>
            <a:off x="323850" y="6564659"/>
            <a:ext cx="8743950"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surgery considerations</a:t>
            </a:r>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3" name="Shape 133"/>
          <p:cNvSpPr/>
          <p:nvPr/>
        </p:nvSpPr>
        <p:spPr>
          <a:xfrm>
            <a:off x="685800" y="685800"/>
            <a:ext cx="28956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EMERGENCY SITUATIONS</a:t>
            </a:r>
            <a:endParaRPr sz="1400" i="1">
              <a:solidFill>
                <a:srgbClr val="3F3F3F"/>
              </a:solidFill>
              <a:latin typeface="Calibri"/>
              <a:ea typeface="Calibri"/>
              <a:cs typeface="Calibri"/>
              <a:sym typeface="Calibri"/>
            </a:endParaRPr>
          </a:p>
        </p:txBody>
      </p:sp>
      <p:sp>
        <p:nvSpPr>
          <p:cNvPr id="134" name="Shape 134"/>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35" name="Shape 135"/>
          <p:cNvSpPr txBox="1"/>
          <p:nvPr/>
        </p:nvSpPr>
        <p:spPr>
          <a:xfrm>
            <a:off x="323850" y="6564659"/>
            <a:ext cx="8743950"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surgery considerations</a:t>
            </a: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8" name="Shape 138"/>
          <p:cNvSpPr/>
          <p:nvPr/>
        </p:nvSpPr>
        <p:spPr>
          <a:xfrm>
            <a:off x="685800" y="685800"/>
            <a:ext cx="28956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ROLES AND RESPONSIBILITIES</a:t>
            </a:r>
            <a:endParaRPr sz="1400" i="1">
              <a:solidFill>
                <a:srgbClr val="3F3F3F"/>
              </a:solidFill>
              <a:latin typeface="Calibri"/>
              <a:ea typeface="Calibri"/>
              <a:cs typeface="Calibri"/>
              <a:sym typeface="Calibri"/>
            </a:endParaRPr>
          </a:p>
        </p:txBody>
      </p:sp>
      <p:sp>
        <p:nvSpPr>
          <p:cNvPr id="139" name="Shape 139"/>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40" name="Shape 140"/>
          <p:cNvSpPr txBox="1"/>
          <p:nvPr/>
        </p:nvSpPr>
        <p:spPr>
          <a:xfrm>
            <a:off x="323850" y="6564659"/>
            <a:ext cx="8743950"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surgery considerations</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_Custom Layout">
  <p:cSld name="2_Custom Layout">
    <p:bg>
      <p:bgPr>
        <a:solidFill>
          <a:srgbClr val="FFC000"/>
        </a:solidFill>
        <a:effectLst/>
      </p:bgPr>
    </p:bg>
    <p:spTree>
      <p:nvGrpSpPr>
        <p:cNvPr id="1" name="Shape 17"/>
        <p:cNvGrpSpPr/>
        <p:nvPr/>
      </p:nvGrpSpPr>
      <p:grpSpPr>
        <a:xfrm>
          <a:off x="0" y="0"/>
          <a:ext cx="0" cy="0"/>
          <a:chOff x="0" y="0"/>
          <a:chExt cx="0" cy="0"/>
        </a:xfrm>
      </p:grpSpPr>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3_Title Only">
  <p:cSld name="3_Title Only">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43" name="Shape 143"/>
          <p:cNvSpPr/>
          <p:nvPr/>
        </p:nvSpPr>
        <p:spPr>
          <a:xfrm>
            <a:off x="685800" y="685800"/>
            <a:ext cx="29718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INFRASTRUCTURE AND RESOURCES</a:t>
            </a:r>
            <a:endParaRPr sz="1400" i="1">
              <a:solidFill>
                <a:srgbClr val="3F3F3F"/>
              </a:solidFill>
              <a:latin typeface="Calibri"/>
              <a:ea typeface="Calibri"/>
              <a:cs typeface="Calibri"/>
              <a:sym typeface="Calibri"/>
            </a:endParaRPr>
          </a:p>
        </p:txBody>
      </p:sp>
      <p:sp>
        <p:nvSpPr>
          <p:cNvPr id="144" name="Shape 144"/>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45" name="Shape 145"/>
          <p:cNvSpPr txBox="1"/>
          <p:nvPr/>
        </p:nvSpPr>
        <p:spPr>
          <a:xfrm>
            <a:off x="323850" y="6564659"/>
            <a:ext cx="8743950"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surgery considerations</a:t>
            </a: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4_Title Only">
  <p:cSld name="4_Title Only">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48" name="Shape 148"/>
          <p:cNvSpPr/>
          <p:nvPr/>
        </p:nvSpPr>
        <p:spPr>
          <a:xfrm>
            <a:off x="685798" y="685800"/>
            <a:ext cx="38862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PATIENT SAFETY AND QUALITY IMPROVEMENT</a:t>
            </a:r>
            <a:endParaRPr sz="1400" i="1">
              <a:solidFill>
                <a:srgbClr val="3F3F3F"/>
              </a:solidFill>
              <a:latin typeface="Calibri"/>
              <a:ea typeface="Calibri"/>
              <a:cs typeface="Calibri"/>
              <a:sym typeface="Calibri"/>
            </a:endParaRPr>
          </a:p>
        </p:txBody>
      </p:sp>
      <p:sp>
        <p:nvSpPr>
          <p:cNvPr id="149" name="Shape 149"/>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50" name="Shape 150"/>
          <p:cNvSpPr txBox="1"/>
          <p:nvPr/>
        </p:nvSpPr>
        <p:spPr>
          <a:xfrm>
            <a:off x="323850" y="6564659"/>
            <a:ext cx="8743950"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surgery considerations</a:t>
            </a:r>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5_Title Only">
  <p:cSld name="5_Title Only">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53" name="Shape 153"/>
          <p:cNvSpPr/>
          <p:nvPr/>
        </p:nvSpPr>
        <p:spPr>
          <a:xfrm>
            <a:off x="685798" y="685800"/>
            <a:ext cx="38862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QUANTITATIVE PATIENT SAFETY PARAMETERS</a:t>
            </a:r>
            <a:endParaRPr sz="1400" i="1">
              <a:solidFill>
                <a:srgbClr val="3F3F3F"/>
              </a:solidFill>
              <a:latin typeface="Calibri"/>
              <a:ea typeface="Calibri"/>
              <a:cs typeface="Calibri"/>
              <a:sym typeface="Calibri"/>
            </a:endParaRPr>
          </a:p>
        </p:txBody>
      </p:sp>
      <p:sp>
        <p:nvSpPr>
          <p:cNvPr id="154" name="Shape 154"/>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55" name="Shape 155"/>
          <p:cNvSpPr txBox="1"/>
          <p:nvPr/>
        </p:nvSpPr>
        <p:spPr>
          <a:xfrm>
            <a:off x="323850" y="6564659"/>
            <a:ext cx="8743950"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Supplemental surgery considerations</a:t>
            </a:r>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2_Custom Layout">
  <p:cSld name="2_Custom Layout">
    <p:bg>
      <p:bgPr>
        <a:solidFill>
          <a:srgbClr val="FFC000"/>
        </a:solidFill>
        <a:effectLst/>
      </p:bgPr>
    </p:bg>
    <p:spTree>
      <p:nvGrpSpPr>
        <p:cNvPr id="1" name="Shape 156"/>
        <p:cNvGrpSpPr/>
        <p:nvPr/>
      </p:nvGrpSpPr>
      <p:grpSpPr>
        <a:xfrm>
          <a:off x="0" y="0"/>
          <a:ext cx="0" cy="0"/>
          <a:chOff x="0" y="0"/>
          <a:chExt cx="0" cy="0"/>
        </a:xfrm>
      </p:grpSpPr>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1_Custom Layout">
  <p:cSld name="1_Custom Layout">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457200" y="661471"/>
            <a:ext cx="8229600" cy="369332"/>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59"/>
        <p:cNvGrpSpPr/>
        <p:nvPr/>
      </p:nvGrpSpPr>
      <p:grpSpPr>
        <a:xfrm>
          <a:off x="0" y="0"/>
          <a:ext cx="0" cy="0"/>
          <a:chOff x="0" y="0"/>
          <a:chExt cx="0" cy="0"/>
        </a:xfrm>
      </p:grpSpPr>
      <p:sp>
        <p:nvSpPr>
          <p:cNvPr id="160" name="Shape 160"/>
          <p:cNvSpPr/>
          <p:nvPr/>
        </p:nvSpPr>
        <p:spPr>
          <a:xfrm>
            <a:off x="0" y="0"/>
            <a:ext cx="9144000" cy="1933575"/>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61" name="Shape 161"/>
          <p:cNvSpPr txBox="1">
            <a:spLocks noGrp="1"/>
          </p:cNvSpPr>
          <p:nvPr>
            <p:ph type="ctrTitle"/>
          </p:nvPr>
        </p:nvSpPr>
        <p:spPr>
          <a:xfrm>
            <a:off x="762000" y="750729"/>
            <a:ext cx="7772400" cy="517065"/>
          </a:xfrm>
          <a:prstGeom prst="rect">
            <a:avLst/>
          </a:prstGeom>
          <a:noFill/>
          <a:ln>
            <a:noFill/>
          </a:ln>
        </p:spPr>
        <p:txBody>
          <a:bodyPr spcFirstLastPara="1" wrap="square" lIns="91425" tIns="91425" rIns="91425" bIns="91425" anchor="t" anchorCtr="0"/>
          <a:lstStyle>
            <a:lvl1pPr marR="0" lvl="0" algn="l" rtl="0">
              <a:lnSpc>
                <a:spcPct val="80000"/>
              </a:lnSpc>
              <a:spcBef>
                <a:spcPts val="0"/>
              </a:spcBef>
              <a:spcAft>
                <a:spcPts val="0"/>
              </a:spcAft>
              <a:buClr>
                <a:srgbClr val="F2F2F2"/>
              </a:buClr>
              <a:buSzPts val="4200"/>
              <a:buFont typeface="Calibri"/>
              <a:buNone/>
              <a:defRPr sz="4200" b="1" i="0" u="none" strike="noStrike" cap="none">
                <a:solidFill>
                  <a:srgbClr val="F2F2F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65"/>
        <p:cNvGrpSpPr/>
        <p:nvPr/>
      </p:nvGrpSpPr>
      <p:grpSpPr>
        <a:xfrm>
          <a:off x="0" y="0"/>
          <a:ext cx="0" cy="0"/>
          <a:chOff x="0" y="0"/>
          <a:chExt cx="0" cy="0"/>
        </a:xfrm>
      </p:grpSpPr>
      <p:sp>
        <p:nvSpPr>
          <p:cNvPr id="166" name="Shape 166"/>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67" name="Shape 167"/>
          <p:cNvSpPr txBox="1"/>
          <p:nvPr/>
        </p:nvSpPr>
        <p:spPr>
          <a:xfrm>
            <a:off x="323850" y="6551110"/>
            <a:ext cx="8113989" cy="17992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High-priority questions</a:t>
            </a:r>
            <a:endParaRPr sz="1400" i="1">
              <a:solidFill>
                <a:srgbClr val="BFBFBF"/>
              </a:solidFill>
              <a:latin typeface="Calibri"/>
              <a:ea typeface="Calibri"/>
              <a:cs typeface="Calibri"/>
              <a:sym typeface="Calibri"/>
            </a:endParaRPr>
          </a:p>
        </p:txBody>
      </p:sp>
      <p:sp>
        <p:nvSpPr>
          <p:cNvPr id="168" name="Shape 168"/>
          <p:cNvSpPr txBox="1">
            <a:spLocks noGrp="1"/>
          </p:cNvSpPr>
          <p:nvPr>
            <p:ph type="title"/>
          </p:nvPr>
        </p:nvSpPr>
        <p:spPr>
          <a:xfrm>
            <a:off x="762000" y="1463675"/>
            <a:ext cx="7972425" cy="1231106"/>
          </a:xfrm>
          <a:prstGeom prst="rect">
            <a:avLst/>
          </a:prstGeom>
          <a:noFill/>
          <a:ln>
            <a:noFill/>
          </a:ln>
        </p:spPr>
        <p:txBody>
          <a:bodyPr spcFirstLastPara="1" wrap="square" lIns="91425" tIns="91425" rIns="91425" bIns="91425" anchor="t" anchorCtr="0"/>
          <a:lstStyle>
            <a:lvl1pPr marR="0" lvl="0" algn="l" rtl="0">
              <a:lnSpc>
                <a:spcPct val="80000"/>
              </a:lnSpc>
              <a:spcBef>
                <a:spcPts val="0"/>
              </a:spcBef>
              <a:spcAft>
                <a:spcPts val="0"/>
              </a:spcAft>
              <a:buClr>
                <a:srgbClr val="3F3F3F"/>
              </a:buClr>
              <a:buSzPts val="5000"/>
              <a:buFont typeface="Calibri"/>
              <a:buNone/>
              <a:defRPr sz="5000" b="1"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1" name="Shape 171"/>
          <p:cNvSpPr/>
          <p:nvPr/>
        </p:nvSpPr>
        <p:spPr>
          <a:xfrm>
            <a:off x="685800" y="685800"/>
            <a:ext cx="28956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EMERGENCY SITUATIONS</a:t>
            </a:r>
            <a:endParaRPr sz="1400" i="1">
              <a:solidFill>
                <a:srgbClr val="3F3F3F"/>
              </a:solidFill>
              <a:latin typeface="Calibri"/>
              <a:ea typeface="Calibri"/>
              <a:cs typeface="Calibri"/>
              <a:sym typeface="Calibri"/>
            </a:endParaRPr>
          </a:p>
        </p:txBody>
      </p:sp>
      <p:sp>
        <p:nvSpPr>
          <p:cNvPr id="172" name="Shape 172"/>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73" name="Shape 173"/>
          <p:cNvSpPr txBox="1"/>
          <p:nvPr/>
        </p:nvSpPr>
        <p:spPr>
          <a:xfrm>
            <a:off x="323850" y="6551110"/>
            <a:ext cx="8113989" cy="17992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High-priority questions</a:t>
            </a:r>
            <a:endParaRPr sz="1400" i="1">
              <a:solidFill>
                <a:srgbClr val="BFBFBF"/>
              </a:solidFill>
              <a:latin typeface="Calibri"/>
              <a:ea typeface="Calibri"/>
              <a:cs typeface="Calibri"/>
              <a:sym typeface="Calibri"/>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6" name="Shape 176"/>
          <p:cNvSpPr/>
          <p:nvPr/>
        </p:nvSpPr>
        <p:spPr>
          <a:xfrm>
            <a:off x="685800" y="685800"/>
            <a:ext cx="28956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ROLES AND RESPONSIBILITIES</a:t>
            </a:r>
            <a:endParaRPr sz="1400" i="1">
              <a:solidFill>
                <a:srgbClr val="3F3F3F"/>
              </a:solidFill>
              <a:latin typeface="Calibri"/>
              <a:ea typeface="Calibri"/>
              <a:cs typeface="Calibri"/>
              <a:sym typeface="Calibri"/>
            </a:endParaRPr>
          </a:p>
        </p:txBody>
      </p:sp>
      <p:sp>
        <p:nvSpPr>
          <p:cNvPr id="177" name="Shape 177"/>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78" name="Shape 178"/>
          <p:cNvSpPr txBox="1"/>
          <p:nvPr/>
        </p:nvSpPr>
        <p:spPr>
          <a:xfrm>
            <a:off x="323850" y="6551110"/>
            <a:ext cx="8113989" cy="17992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High-priority questions</a:t>
            </a:r>
            <a:endParaRPr sz="1400" i="1">
              <a:solidFill>
                <a:srgbClr val="BFBFBF"/>
              </a:solidFill>
              <a:latin typeface="Calibri"/>
              <a:ea typeface="Calibri"/>
              <a:cs typeface="Calibri"/>
              <a:sym typeface="Calibri"/>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3_Title Only">
  <p:cSld name="3_Title Only">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81" name="Shape 181"/>
          <p:cNvSpPr/>
          <p:nvPr/>
        </p:nvSpPr>
        <p:spPr>
          <a:xfrm>
            <a:off x="685800" y="685800"/>
            <a:ext cx="29718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INFRASTRUCTURE AND RESOURCES</a:t>
            </a:r>
            <a:endParaRPr sz="1400" i="1">
              <a:solidFill>
                <a:srgbClr val="3F3F3F"/>
              </a:solidFill>
              <a:latin typeface="Calibri"/>
              <a:ea typeface="Calibri"/>
              <a:cs typeface="Calibri"/>
              <a:sym typeface="Calibri"/>
            </a:endParaRPr>
          </a:p>
        </p:txBody>
      </p:sp>
      <p:sp>
        <p:nvSpPr>
          <p:cNvPr id="182" name="Shape 182"/>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83" name="Shape 183"/>
          <p:cNvSpPr txBox="1"/>
          <p:nvPr/>
        </p:nvSpPr>
        <p:spPr>
          <a:xfrm>
            <a:off x="323850" y="6551110"/>
            <a:ext cx="8113989" cy="17992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High-priority questions</a:t>
            </a:r>
            <a:endParaRPr sz="1400" i="1">
              <a:solidFill>
                <a:srgbClr val="BFBFBF"/>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8"/>
        <p:cNvGrpSpPr/>
        <p:nvPr/>
      </p:nvGrpSpPr>
      <p:grpSpPr>
        <a:xfrm>
          <a:off x="0" y="0"/>
          <a:ext cx="0" cy="0"/>
          <a:chOff x="0" y="0"/>
          <a:chExt cx="0" cy="0"/>
        </a:xfrm>
      </p:grpSpPr>
      <p:sp>
        <p:nvSpPr>
          <p:cNvPr id="19" name="Shape 19"/>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b="0" i="0" u="none" strike="noStrike" cap="none">
              <a:solidFill>
                <a:schemeClr val="dk1"/>
              </a:solidFill>
              <a:latin typeface="Calibri"/>
              <a:ea typeface="Calibri"/>
              <a:cs typeface="Calibri"/>
              <a:sym typeface="Calibri"/>
            </a:endParaRPr>
          </a:p>
        </p:txBody>
      </p:sp>
      <p:sp>
        <p:nvSpPr>
          <p:cNvPr id="20" name="Shape 20"/>
          <p:cNvSpPr txBox="1"/>
          <p:nvPr/>
        </p:nvSpPr>
        <p:spPr>
          <a:xfrm>
            <a:off x="323850" y="6552745"/>
            <a:ext cx="8113989"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b="0" i="0" u="none" strike="noStrike" cap="none">
                <a:solidFill>
                  <a:srgbClr val="BFBFBF"/>
                </a:solidFill>
                <a:latin typeface="Calibri"/>
                <a:ea typeface="Calibri"/>
                <a:cs typeface="Calibri"/>
                <a:sym typeface="Calibri"/>
              </a:rPr>
              <a:t>PATIENT SAFETY DISCUSSION GUIDE FOR SYSTEM EXPANSION   |   </a:t>
            </a:r>
            <a:r>
              <a:rPr lang="en-US" sz="1400" b="0" i="1" u="none" strike="noStrike" cap="none">
                <a:solidFill>
                  <a:srgbClr val="BFBFBF"/>
                </a:solidFill>
                <a:latin typeface="Calibri"/>
                <a:ea typeface="Calibri"/>
                <a:cs typeface="Calibri"/>
                <a:sym typeface="Calibri"/>
              </a:rPr>
              <a:t>All-specialty discussion guide</a:t>
            </a:r>
            <a:endParaRPr/>
          </a:p>
        </p:txBody>
      </p:sp>
      <p:sp>
        <p:nvSpPr>
          <p:cNvPr id="21" name="Shape 21"/>
          <p:cNvSpPr txBox="1">
            <a:spLocks noGrp="1"/>
          </p:cNvSpPr>
          <p:nvPr>
            <p:ph type="title"/>
          </p:nvPr>
        </p:nvSpPr>
        <p:spPr>
          <a:xfrm>
            <a:off x="762000" y="1463675"/>
            <a:ext cx="7972425" cy="1231106"/>
          </a:xfrm>
          <a:prstGeom prst="rect">
            <a:avLst/>
          </a:prstGeom>
          <a:noFill/>
          <a:ln>
            <a:noFill/>
          </a:ln>
        </p:spPr>
        <p:txBody>
          <a:bodyPr spcFirstLastPara="1" wrap="square" lIns="91425" tIns="91425" rIns="91425" bIns="91425" anchor="t" anchorCtr="0"/>
          <a:lstStyle>
            <a:lvl1pPr marR="0" lvl="0" algn="l" rtl="0">
              <a:lnSpc>
                <a:spcPct val="80000"/>
              </a:lnSpc>
              <a:spcBef>
                <a:spcPts val="0"/>
              </a:spcBef>
              <a:spcAft>
                <a:spcPts val="0"/>
              </a:spcAft>
              <a:buClr>
                <a:srgbClr val="3F3F3F"/>
              </a:buClr>
              <a:buSzPts val="5000"/>
              <a:buFont typeface="Calibri"/>
              <a:buNone/>
              <a:defRPr sz="5000" b="1"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4_Title Only">
  <p:cSld name="4_Title Only">
    <p:spTree>
      <p:nvGrpSpPr>
        <p:cNvPr id="1" name="Shape 184"/>
        <p:cNvGrpSpPr/>
        <p:nvPr/>
      </p:nvGrpSpPr>
      <p:grpSpPr>
        <a:xfrm>
          <a:off x="0" y="0"/>
          <a:ext cx="0" cy="0"/>
          <a:chOff x="0" y="0"/>
          <a:chExt cx="0" cy="0"/>
        </a:xfrm>
      </p:grpSpPr>
      <p:sp>
        <p:nvSpPr>
          <p:cNvPr id="185" name="Shape 185"/>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86" name="Shape 186"/>
          <p:cNvSpPr/>
          <p:nvPr/>
        </p:nvSpPr>
        <p:spPr>
          <a:xfrm>
            <a:off x="685798" y="685800"/>
            <a:ext cx="38862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PATIENT SAFETY AND QUALITY IMPROVEMENT</a:t>
            </a:r>
            <a:endParaRPr sz="1400" i="1">
              <a:solidFill>
                <a:srgbClr val="3F3F3F"/>
              </a:solidFill>
              <a:latin typeface="Calibri"/>
              <a:ea typeface="Calibri"/>
              <a:cs typeface="Calibri"/>
              <a:sym typeface="Calibri"/>
            </a:endParaRPr>
          </a:p>
        </p:txBody>
      </p:sp>
      <p:sp>
        <p:nvSpPr>
          <p:cNvPr id="187" name="Shape 187"/>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88" name="Shape 188"/>
          <p:cNvSpPr txBox="1"/>
          <p:nvPr/>
        </p:nvSpPr>
        <p:spPr>
          <a:xfrm>
            <a:off x="323850" y="6551110"/>
            <a:ext cx="8113989" cy="17992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High-priority questions</a:t>
            </a:r>
            <a:endParaRPr sz="1400" i="1">
              <a:solidFill>
                <a:srgbClr val="BFBFBF"/>
              </a:solidFill>
              <a:latin typeface="Calibri"/>
              <a:ea typeface="Calibri"/>
              <a:cs typeface="Calibri"/>
              <a:sym typeface="Calibri"/>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2_Title Only">
  <p:cSld name="2_Title Only">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1" name="Shape 191"/>
          <p:cNvSpPr/>
          <p:nvPr/>
        </p:nvSpPr>
        <p:spPr>
          <a:xfrm>
            <a:off x="685800" y="685800"/>
            <a:ext cx="1096818" cy="21936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CULTURE</a:t>
            </a:r>
            <a:endParaRPr sz="1400" i="1">
              <a:solidFill>
                <a:srgbClr val="3F3F3F"/>
              </a:solidFill>
              <a:latin typeface="Calibri"/>
              <a:ea typeface="Calibri"/>
              <a:cs typeface="Calibri"/>
              <a:sym typeface="Calibri"/>
            </a:endParaRPr>
          </a:p>
        </p:txBody>
      </p:sp>
      <p:sp>
        <p:nvSpPr>
          <p:cNvPr id="192" name="Shape 192"/>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93" name="Shape 193"/>
          <p:cNvSpPr txBox="1"/>
          <p:nvPr/>
        </p:nvSpPr>
        <p:spPr>
          <a:xfrm>
            <a:off x="323850" y="6551110"/>
            <a:ext cx="8113989" cy="17992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High-priority questions</a:t>
            </a:r>
            <a:endParaRPr sz="1400" i="1">
              <a:solidFill>
                <a:srgbClr val="BFBFBF"/>
              </a:solidFill>
              <a:latin typeface="Calibri"/>
              <a:ea typeface="Calibri"/>
              <a:cs typeface="Calibri"/>
              <a:sym typeface="Calibri"/>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94"/>
        <p:cNvGrpSpPr/>
        <p:nvPr/>
      </p:nvGrpSpPr>
      <p:grpSpPr>
        <a:xfrm>
          <a:off x="0" y="0"/>
          <a:ext cx="0" cy="0"/>
          <a:chOff x="0" y="0"/>
          <a:chExt cx="0" cy="0"/>
        </a:xfrm>
      </p:grpSpPr>
      <p:sp>
        <p:nvSpPr>
          <p:cNvPr id="195" name="Shape 195"/>
          <p:cNvSpPr/>
          <p:nvPr/>
        </p:nvSpPr>
        <p:spPr>
          <a:xfrm>
            <a:off x="0" y="0"/>
            <a:ext cx="9144000" cy="1933575"/>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96" name="Shape 196"/>
          <p:cNvSpPr txBox="1">
            <a:spLocks noGrp="1"/>
          </p:cNvSpPr>
          <p:nvPr>
            <p:ph type="ctrTitle"/>
          </p:nvPr>
        </p:nvSpPr>
        <p:spPr>
          <a:xfrm>
            <a:off x="762000" y="750729"/>
            <a:ext cx="7772400" cy="517065"/>
          </a:xfrm>
          <a:prstGeom prst="rect">
            <a:avLst/>
          </a:prstGeom>
          <a:noFill/>
          <a:ln>
            <a:noFill/>
          </a:ln>
        </p:spPr>
        <p:txBody>
          <a:bodyPr spcFirstLastPara="1" wrap="square" lIns="91425" tIns="91425" rIns="91425" bIns="91425" anchor="t" anchorCtr="0"/>
          <a:lstStyle>
            <a:lvl1pPr marR="0" lvl="0" algn="l" rtl="0">
              <a:lnSpc>
                <a:spcPct val="80000"/>
              </a:lnSpc>
              <a:spcBef>
                <a:spcPts val="0"/>
              </a:spcBef>
              <a:spcAft>
                <a:spcPts val="0"/>
              </a:spcAft>
              <a:buClr>
                <a:srgbClr val="F2F2F2"/>
              </a:buClr>
              <a:buSzPts val="4200"/>
              <a:buFont typeface="Calibri"/>
              <a:buNone/>
              <a:defRPr sz="4200" b="1" i="0" u="none" strike="noStrike" cap="none">
                <a:solidFill>
                  <a:srgbClr val="F2F2F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1_Custom Layout">
  <p:cSld name="1_Custom Layout">
    <p:spTree>
      <p:nvGrpSpPr>
        <p:cNvPr id="1" name="Shape 197"/>
        <p:cNvGrpSpPr/>
        <p:nvPr/>
      </p:nvGrpSpPr>
      <p:grpSpPr>
        <a:xfrm>
          <a:off x="0" y="0"/>
          <a:ext cx="0" cy="0"/>
          <a:chOff x="0" y="0"/>
          <a:chExt cx="0" cy="0"/>
        </a:xfrm>
      </p:grpSpPr>
      <p:sp>
        <p:nvSpPr>
          <p:cNvPr id="198" name="Shape 198"/>
          <p:cNvSpPr txBox="1">
            <a:spLocks noGrp="1"/>
          </p:cNvSpPr>
          <p:nvPr>
            <p:ph type="title"/>
          </p:nvPr>
        </p:nvSpPr>
        <p:spPr>
          <a:xfrm>
            <a:off x="457200" y="661471"/>
            <a:ext cx="8229600" cy="369332"/>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5_Title Only">
  <p:cSld name="5_Title Only">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01" name="Shape 201"/>
          <p:cNvSpPr/>
          <p:nvPr/>
        </p:nvSpPr>
        <p:spPr>
          <a:xfrm>
            <a:off x="685798" y="685800"/>
            <a:ext cx="38862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QUANTITATIVE PATIENT SAFETY PARAMETERS</a:t>
            </a:r>
            <a:endParaRPr sz="1400" i="1">
              <a:solidFill>
                <a:srgbClr val="3F3F3F"/>
              </a:solidFill>
              <a:latin typeface="Calibri"/>
              <a:ea typeface="Calibri"/>
              <a:cs typeface="Calibri"/>
              <a:sym typeface="Calibri"/>
            </a:endParaRPr>
          </a:p>
        </p:txBody>
      </p:sp>
      <p:sp>
        <p:nvSpPr>
          <p:cNvPr id="202" name="Shape 202"/>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203" name="Shape 203"/>
          <p:cNvSpPr txBox="1"/>
          <p:nvPr/>
        </p:nvSpPr>
        <p:spPr>
          <a:xfrm>
            <a:off x="323850" y="6551110"/>
            <a:ext cx="8113989" cy="17992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High-priority questions</a:t>
            </a:r>
            <a:endParaRPr sz="1400" i="1">
              <a:solidFill>
                <a:srgbClr val="BFBFBF"/>
              </a:solidFill>
              <a:latin typeface="Calibri"/>
              <a:ea typeface="Calibri"/>
              <a:cs typeface="Calibri"/>
              <a:sym typeface="Calibri"/>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2_Custom Layout">
  <p:cSld name="2_Custom Layout">
    <p:bg>
      <p:bgPr>
        <a:solidFill>
          <a:srgbClr val="FFC000"/>
        </a:solidFill>
        <a:effectLst/>
      </p:bgPr>
    </p:bg>
    <p:spTree>
      <p:nvGrpSpPr>
        <p:cNvPr id="1" name="Shape 204"/>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4" name="Shape 24"/>
          <p:cNvSpPr/>
          <p:nvPr/>
        </p:nvSpPr>
        <p:spPr>
          <a:xfrm>
            <a:off x="685800" y="685800"/>
            <a:ext cx="28956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b="0" i="0" u="none" strike="noStrike" cap="none">
                <a:solidFill>
                  <a:srgbClr val="3F3F3F"/>
                </a:solidFill>
                <a:latin typeface="Calibri"/>
                <a:ea typeface="Calibri"/>
                <a:cs typeface="Calibri"/>
                <a:sym typeface="Calibri"/>
              </a:rPr>
              <a:t>  EMERGENCY SITUATIONS</a:t>
            </a:r>
            <a:endParaRPr sz="1400" i="1">
              <a:solidFill>
                <a:srgbClr val="3F3F3F"/>
              </a:solidFill>
              <a:latin typeface="Calibri"/>
              <a:ea typeface="Calibri"/>
              <a:cs typeface="Calibri"/>
              <a:sym typeface="Calibri"/>
            </a:endParaRPr>
          </a:p>
        </p:txBody>
      </p:sp>
      <p:sp>
        <p:nvSpPr>
          <p:cNvPr id="25" name="Shape 25"/>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26" name="Shape 26"/>
          <p:cNvSpPr txBox="1"/>
          <p:nvPr/>
        </p:nvSpPr>
        <p:spPr>
          <a:xfrm>
            <a:off x="323850" y="6552745"/>
            <a:ext cx="8113989"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b="0" u="none">
                <a:solidFill>
                  <a:srgbClr val="BFBFBF"/>
                </a:solidFill>
                <a:latin typeface="Calibri"/>
                <a:ea typeface="Calibri"/>
                <a:cs typeface="Calibri"/>
                <a:sym typeface="Calibri"/>
              </a:rPr>
              <a:t>PATIENT SAFETY DISCUSSION GUIDE FOR SYSTEM EXPANSION   |   </a:t>
            </a:r>
            <a:r>
              <a:rPr lang="en-US" sz="1400" b="0" i="1" u="none">
                <a:solidFill>
                  <a:srgbClr val="BFBFBF"/>
                </a:solidFill>
                <a:latin typeface="Calibri"/>
                <a:ea typeface="Calibri"/>
                <a:cs typeface="Calibri"/>
                <a:sym typeface="Calibri"/>
              </a:rPr>
              <a:t>All-specialty discussion guide</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 name="Shape 29"/>
          <p:cNvSpPr/>
          <p:nvPr/>
        </p:nvSpPr>
        <p:spPr>
          <a:xfrm>
            <a:off x="685800" y="685800"/>
            <a:ext cx="28956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ROLES AND RESPONSIBILITIES</a:t>
            </a:r>
            <a:endParaRPr sz="1400" i="1">
              <a:solidFill>
                <a:srgbClr val="3F3F3F"/>
              </a:solidFill>
              <a:latin typeface="Calibri"/>
              <a:ea typeface="Calibri"/>
              <a:cs typeface="Calibri"/>
              <a:sym typeface="Calibri"/>
            </a:endParaRPr>
          </a:p>
        </p:txBody>
      </p:sp>
      <p:sp>
        <p:nvSpPr>
          <p:cNvPr id="30" name="Shape 30"/>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31" name="Shape 31"/>
          <p:cNvSpPr txBox="1"/>
          <p:nvPr/>
        </p:nvSpPr>
        <p:spPr>
          <a:xfrm>
            <a:off x="323850" y="6552745"/>
            <a:ext cx="8113989"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All-specialty discussion guide</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Title Only">
  <p:cSld name="3_Title Only">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4" name="Shape 34"/>
          <p:cNvSpPr/>
          <p:nvPr/>
        </p:nvSpPr>
        <p:spPr>
          <a:xfrm>
            <a:off x="685800" y="685800"/>
            <a:ext cx="29718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INFRASTRUCTURE AND RESOURCES</a:t>
            </a:r>
            <a:endParaRPr sz="1400" i="1">
              <a:solidFill>
                <a:srgbClr val="3F3F3F"/>
              </a:solidFill>
              <a:latin typeface="Calibri"/>
              <a:ea typeface="Calibri"/>
              <a:cs typeface="Calibri"/>
              <a:sym typeface="Calibri"/>
            </a:endParaRPr>
          </a:p>
        </p:txBody>
      </p:sp>
      <p:sp>
        <p:nvSpPr>
          <p:cNvPr id="35" name="Shape 35"/>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36" name="Shape 36"/>
          <p:cNvSpPr txBox="1"/>
          <p:nvPr/>
        </p:nvSpPr>
        <p:spPr>
          <a:xfrm>
            <a:off x="323850" y="6552745"/>
            <a:ext cx="8113989"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All-specialty discussion guide</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_Title Only">
  <p:cSld name="4_Title Only">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9" name="Shape 39"/>
          <p:cNvSpPr/>
          <p:nvPr/>
        </p:nvSpPr>
        <p:spPr>
          <a:xfrm>
            <a:off x="685798" y="685800"/>
            <a:ext cx="3886200" cy="21544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PATIENT SAFETY AND QUALITY IMPROVEMENT</a:t>
            </a:r>
            <a:endParaRPr sz="1400" i="1">
              <a:solidFill>
                <a:srgbClr val="3F3F3F"/>
              </a:solidFill>
              <a:latin typeface="Calibri"/>
              <a:ea typeface="Calibri"/>
              <a:cs typeface="Calibri"/>
              <a:sym typeface="Calibri"/>
            </a:endParaRPr>
          </a:p>
        </p:txBody>
      </p:sp>
      <p:sp>
        <p:nvSpPr>
          <p:cNvPr id="40" name="Shape 40"/>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41" name="Shape 41"/>
          <p:cNvSpPr txBox="1"/>
          <p:nvPr/>
        </p:nvSpPr>
        <p:spPr>
          <a:xfrm>
            <a:off x="323850" y="6552745"/>
            <a:ext cx="8113989"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All-specialty discussion guide</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2_Title Only">
  <p:cSld name="2_Title Only">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762000" y="1463675"/>
            <a:ext cx="7315200" cy="49244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4" name="Shape 44"/>
          <p:cNvSpPr/>
          <p:nvPr/>
        </p:nvSpPr>
        <p:spPr>
          <a:xfrm>
            <a:off x="685800" y="685800"/>
            <a:ext cx="1096818" cy="219364"/>
          </a:xfrm>
          <a:prstGeom prst="rect">
            <a:avLst/>
          </a:pr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US" sz="1400">
                <a:solidFill>
                  <a:srgbClr val="3F3F3F"/>
                </a:solidFill>
                <a:latin typeface="Calibri"/>
                <a:ea typeface="Calibri"/>
                <a:cs typeface="Calibri"/>
                <a:sym typeface="Calibri"/>
              </a:rPr>
              <a:t>  CULTURE</a:t>
            </a:r>
            <a:endParaRPr sz="1400" i="1">
              <a:solidFill>
                <a:srgbClr val="3F3F3F"/>
              </a:solidFill>
              <a:latin typeface="Calibri"/>
              <a:ea typeface="Calibri"/>
              <a:cs typeface="Calibri"/>
              <a:sym typeface="Calibri"/>
            </a:endParaRPr>
          </a:p>
        </p:txBody>
      </p:sp>
      <p:sp>
        <p:nvSpPr>
          <p:cNvPr id="45" name="Shape 45"/>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46" name="Shape 46"/>
          <p:cNvSpPr txBox="1"/>
          <p:nvPr/>
        </p:nvSpPr>
        <p:spPr>
          <a:xfrm>
            <a:off x="323850" y="6552745"/>
            <a:ext cx="8113989" cy="17665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All-specialty discussion guide</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5" Type="http://schemas.openxmlformats.org/officeDocument/2006/relationships/slideLayout" Target="../slideLayouts/slideLayout31.xml"/><Relationship Id="rId10" Type="http://schemas.openxmlformats.org/officeDocument/2006/relationships/theme" Target="../theme/theme4.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theme" Target="../theme/theme5.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538361"/>
            <a:ext cx="8229600" cy="615553"/>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Clr>
                <a:schemeClr val="dk1"/>
              </a:buClr>
              <a:buSzPts val="4000"/>
              <a:buFont typeface="Calibri"/>
              <a:buNone/>
              <a:defRPr sz="4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Shape 11"/>
          <p:cNvSpPr txBox="1">
            <a:spLocks noGrp="1"/>
          </p:cNvSpPr>
          <p:nvPr>
            <p:ph type="body" idx="1"/>
          </p:nvPr>
        </p:nvSpPr>
        <p:spPr>
          <a:xfrm>
            <a:off x="457200" y="1600200"/>
            <a:ext cx="8229600" cy="1945148"/>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538361"/>
            <a:ext cx="8229600" cy="615553"/>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Clr>
                <a:schemeClr val="dk1"/>
              </a:buClr>
              <a:buSzPts val="4000"/>
              <a:buFont typeface="Calibri"/>
              <a:buNone/>
              <a:defRPr sz="4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4" name="Shape 54"/>
          <p:cNvSpPr txBox="1">
            <a:spLocks noGrp="1"/>
          </p:cNvSpPr>
          <p:nvPr>
            <p:ph type="body" idx="1"/>
          </p:nvPr>
        </p:nvSpPr>
        <p:spPr>
          <a:xfrm>
            <a:off x="457200" y="1600200"/>
            <a:ext cx="8229600" cy="1945148"/>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457200" y="538361"/>
            <a:ext cx="8229600" cy="615553"/>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Clr>
                <a:schemeClr val="dk1"/>
              </a:buClr>
              <a:buSzPts val="4000"/>
              <a:buFont typeface="Calibri"/>
              <a:buNone/>
              <a:defRPr sz="4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0" name="Shape 90"/>
          <p:cNvSpPr txBox="1">
            <a:spLocks noGrp="1"/>
          </p:cNvSpPr>
          <p:nvPr>
            <p:ph type="body" idx="1"/>
          </p:nvPr>
        </p:nvSpPr>
        <p:spPr>
          <a:xfrm>
            <a:off x="457200" y="1600200"/>
            <a:ext cx="8229600" cy="1945148"/>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457200" y="538361"/>
            <a:ext cx="8229600" cy="615553"/>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Clr>
                <a:schemeClr val="dk1"/>
              </a:buClr>
              <a:buSzPts val="4000"/>
              <a:buFont typeface="Calibri"/>
              <a:buNone/>
              <a:defRPr sz="4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6" name="Shape 126"/>
          <p:cNvSpPr txBox="1">
            <a:spLocks noGrp="1"/>
          </p:cNvSpPr>
          <p:nvPr>
            <p:ph type="body" idx="1"/>
          </p:nvPr>
        </p:nvSpPr>
        <p:spPr>
          <a:xfrm>
            <a:off x="457200" y="1600200"/>
            <a:ext cx="8229600" cy="1945148"/>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457200" y="538361"/>
            <a:ext cx="8229600" cy="615553"/>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Clr>
                <a:schemeClr val="dk1"/>
              </a:buClr>
              <a:buSzPts val="4000"/>
              <a:buFont typeface="Calibri"/>
              <a:buNone/>
              <a:defRPr sz="4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64" name="Shape 164"/>
          <p:cNvSpPr txBox="1">
            <a:spLocks noGrp="1"/>
          </p:cNvSpPr>
          <p:nvPr>
            <p:ph type="body" idx="1"/>
          </p:nvPr>
        </p:nvSpPr>
        <p:spPr>
          <a:xfrm>
            <a:off x="457200" y="1600200"/>
            <a:ext cx="8229600" cy="1945148"/>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g"/><Relationship Id="rId4" Type="http://schemas.openxmlformats.org/officeDocument/2006/relationships/hyperlink" Target="http://www.ariadnelabs.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9.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9.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3.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3.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4.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4.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4.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4.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4.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4.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4.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4.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4.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4.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5.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7.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7.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8.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8.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8.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8.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7.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7.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30.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30.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3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3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3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3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27.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3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3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27.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3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33.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36.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36.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37.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36.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38.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3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36.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39.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39.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36.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40.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40.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40.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36.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4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4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34.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34.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34.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9.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9.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9.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0.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0.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0.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0.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5.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5.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4.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4.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4.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4.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6.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6.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6.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9.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9.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0.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9.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ctrTitle"/>
          </p:nvPr>
        </p:nvSpPr>
        <p:spPr>
          <a:xfrm>
            <a:off x="762000" y="836454"/>
            <a:ext cx="7772400" cy="1047082"/>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F2F2F2"/>
              </a:buClr>
              <a:buSzPts val="4200"/>
              <a:buFont typeface="Calibri"/>
              <a:buNone/>
            </a:pPr>
            <a:r>
              <a:rPr lang="en-US" sz="4200" b="1" i="0" u="none" strike="noStrike" cap="none" dirty="0">
                <a:solidFill>
                  <a:srgbClr val="F2F2F2"/>
                </a:solidFill>
                <a:latin typeface="Calibri"/>
                <a:ea typeface="Calibri"/>
                <a:cs typeface="Calibri"/>
                <a:sym typeface="Calibri"/>
              </a:rPr>
              <a:t>Patient safety discussion toolkit </a:t>
            </a:r>
            <a:br>
              <a:rPr lang="en-US" sz="4200" b="1" i="0" u="none" strike="noStrike" cap="none" dirty="0">
                <a:solidFill>
                  <a:srgbClr val="F2F2F2"/>
                </a:solidFill>
                <a:latin typeface="Calibri"/>
                <a:ea typeface="Calibri"/>
                <a:cs typeface="Calibri"/>
                <a:sym typeface="Calibri"/>
              </a:rPr>
            </a:br>
            <a:r>
              <a:rPr lang="en-US" sz="4200" b="1" i="0" u="none" strike="noStrike" cap="none" dirty="0">
                <a:solidFill>
                  <a:srgbClr val="F2F2F2"/>
                </a:solidFill>
                <a:latin typeface="Calibri"/>
                <a:ea typeface="Calibri"/>
                <a:cs typeface="Calibri"/>
                <a:sym typeface="Calibri"/>
              </a:rPr>
              <a:t>for system expansion</a:t>
            </a:r>
            <a:endParaRPr dirty="0"/>
          </a:p>
        </p:txBody>
      </p:sp>
      <p:sp>
        <p:nvSpPr>
          <p:cNvPr id="211" name="Shape 211"/>
          <p:cNvSpPr txBox="1"/>
          <p:nvPr/>
        </p:nvSpPr>
        <p:spPr>
          <a:xfrm>
            <a:off x="762000" y="2159329"/>
            <a:ext cx="7172325" cy="679545"/>
          </a:xfrm>
          <a:prstGeom prst="rect">
            <a:avLst/>
          </a:prstGeom>
          <a:noFill/>
          <a:ln>
            <a:noFill/>
          </a:ln>
        </p:spPr>
        <p:txBody>
          <a:bodyPr spcFirstLastPara="1" wrap="square" lIns="0" tIns="0" rIns="0" bIns="0" anchor="t" anchorCtr="0">
            <a:noAutofit/>
          </a:bodyPr>
          <a:lstStyle/>
          <a:p>
            <a:pPr marL="0" marR="0" lvl="0" indent="0" algn="l" rtl="0">
              <a:lnSpc>
                <a:spcPct val="92000"/>
              </a:lnSpc>
              <a:spcBef>
                <a:spcPts val="0"/>
              </a:spcBef>
              <a:spcAft>
                <a:spcPts val="0"/>
              </a:spcAft>
              <a:buClr>
                <a:srgbClr val="3F3F3F"/>
              </a:buClr>
              <a:buSzPts val="2400"/>
              <a:buFont typeface="Calibri"/>
              <a:buNone/>
            </a:pPr>
            <a:r>
              <a:rPr lang="en-US" sz="2400" b="0" i="0" u="none" strike="noStrike" cap="none" dirty="0">
                <a:solidFill>
                  <a:srgbClr val="3F3F3F"/>
                </a:solidFill>
                <a:latin typeface="Calibri"/>
                <a:ea typeface="Calibri"/>
                <a:cs typeface="Calibri"/>
                <a:sym typeface="Calibri"/>
              </a:rPr>
              <a:t>Use these guides to help accelerate your learning </a:t>
            </a:r>
            <a:br>
              <a:rPr lang="en-US" sz="2400" b="0" i="0" u="none" strike="noStrike" cap="none" dirty="0">
                <a:solidFill>
                  <a:srgbClr val="3F3F3F"/>
                </a:solidFill>
                <a:latin typeface="Calibri"/>
                <a:ea typeface="Calibri"/>
                <a:cs typeface="Calibri"/>
                <a:sym typeface="Calibri"/>
              </a:rPr>
            </a:br>
            <a:r>
              <a:rPr lang="en-US" sz="2400" b="0" i="0" u="none" strike="noStrike" cap="none" dirty="0">
                <a:solidFill>
                  <a:srgbClr val="3F3F3F"/>
                </a:solidFill>
                <a:latin typeface="Calibri"/>
                <a:ea typeface="Calibri"/>
                <a:cs typeface="Calibri"/>
                <a:sym typeface="Calibri"/>
              </a:rPr>
              <a:t>about each other’s clinical practices and systems</a:t>
            </a:r>
            <a:endParaRPr dirty="0"/>
          </a:p>
        </p:txBody>
      </p:sp>
      <p:pic>
        <p:nvPicPr>
          <p:cNvPr id="212" name="Shape 212"/>
          <p:cNvPicPr preferRelativeResize="0"/>
          <p:nvPr/>
        </p:nvPicPr>
        <p:blipFill>
          <a:blip r:embed="rId3">
            <a:extLst>
              <a:ext uri="{28A0092B-C50C-407E-A947-70E740481C1C}">
                <a14:useLocalDpi xmlns:a14="http://schemas.microsoft.com/office/drawing/2010/main" val="0"/>
              </a:ext>
            </a:extLst>
          </a:blip>
          <a:stretch>
            <a:fillRect/>
          </a:stretch>
        </p:blipFill>
        <p:spPr>
          <a:xfrm>
            <a:off x="635240" y="4204473"/>
            <a:ext cx="2463952" cy="1247542"/>
          </a:xfrm>
          <a:prstGeom prst="rect">
            <a:avLst/>
          </a:prstGeom>
          <a:noFill/>
          <a:ln>
            <a:noFill/>
          </a:ln>
        </p:spPr>
      </p:pic>
      <p:sp>
        <p:nvSpPr>
          <p:cNvPr id="213" name="Shape 213"/>
          <p:cNvSpPr txBox="1"/>
          <p:nvPr/>
        </p:nvSpPr>
        <p:spPr>
          <a:xfrm>
            <a:off x="761998" y="5646345"/>
            <a:ext cx="7448552" cy="716789"/>
          </a:xfrm>
          <a:prstGeom prst="rect">
            <a:avLst/>
          </a:prstGeom>
          <a:noFill/>
          <a:ln>
            <a:noFill/>
          </a:ln>
        </p:spPr>
        <p:txBody>
          <a:bodyPr spcFirstLastPara="1" wrap="square" lIns="0" tIns="0" rIns="0" bIns="0" anchor="t" anchorCtr="0">
            <a:noAutofit/>
          </a:bodyPr>
          <a:lstStyle/>
          <a:p>
            <a:pPr lvl="0">
              <a:buClr>
                <a:srgbClr val="3F3F3F"/>
              </a:buClr>
              <a:buSzPts val="1100"/>
            </a:pPr>
            <a:r>
              <a:rPr lang="en-US" sz="1100" dirty="0">
                <a:solidFill>
                  <a:srgbClr val="3F3F3F"/>
                </a:solidFill>
                <a:latin typeface="Calibri"/>
                <a:ea typeface="Calibri"/>
                <a:cs typeface="Calibri"/>
                <a:sym typeface="Calibri"/>
              </a:rPr>
              <a:t>© 2017 Developed by Ariadne Labs (</a:t>
            </a:r>
            <a:r>
              <a:rPr lang="en-US" sz="1100" dirty="0">
                <a:solidFill>
                  <a:srgbClr val="3F3F3F"/>
                </a:solidFill>
                <a:latin typeface="Calibri"/>
                <a:ea typeface="Calibri"/>
                <a:cs typeface="Calibri"/>
                <a:sym typeface="Calibri"/>
                <a:hlinkClick r:id="rId4"/>
              </a:rPr>
              <a:t>www.ariadnelabs.org</a:t>
            </a:r>
            <a:r>
              <a:rPr lang="en-US" sz="1100" dirty="0" smtClean="0">
                <a:solidFill>
                  <a:srgbClr val="3F3F3F"/>
                </a:solidFill>
                <a:latin typeface="Calibri"/>
                <a:ea typeface="Calibri"/>
                <a:cs typeface="Calibri"/>
                <a:sym typeface="Calibri"/>
              </a:rPr>
              <a:t>), a </a:t>
            </a:r>
            <a:r>
              <a:rPr lang="en-US" sz="1100" dirty="0">
                <a:solidFill>
                  <a:srgbClr val="3F3F3F"/>
                </a:solidFill>
                <a:latin typeface="Calibri"/>
                <a:ea typeface="Calibri"/>
                <a:cs typeface="Calibri"/>
                <a:sym typeface="Calibri"/>
              </a:rPr>
              <a:t>joint center for health systems innovation between Brigham and Women’s Hospital and the Harvard T.H. Chan School of Public Health, in partnership with and supported by a grant from CRICO/Risk Management Foundation of the Harvard Medical Institutions. The CRICO insurance program delivers evidence-based risk mitigation and claims management.</a:t>
            </a:r>
            <a:endParaRPr dirty="0"/>
          </a:p>
        </p:txBody>
      </p:sp>
      <p:grpSp>
        <p:nvGrpSpPr>
          <p:cNvPr id="214" name="Shape 214"/>
          <p:cNvGrpSpPr/>
          <p:nvPr/>
        </p:nvGrpSpPr>
        <p:grpSpPr>
          <a:xfrm>
            <a:off x="723899" y="5582848"/>
            <a:ext cx="7762875" cy="780286"/>
            <a:chOff x="762000" y="5705475"/>
            <a:chExt cx="7839075" cy="972416"/>
          </a:xfrm>
        </p:grpSpPr>
        <p:cxnSp>
          <p:nvCxnSpPr>
            <p:cNvPr id="215" name="Shape 215"/>
            <p:cNvCxnSpPr/>
            <p:nvPr/>
          </p:nvCxnSpPr>
          <p:spPr>
            <a:xfrm>
              <a:off x="762000" y="5705475"/>
              <a:ext cx="7839075" cy="0"/>
            </a:xfrm>
            <a:prstGeom prst="straightConnector1">
              <a:avLst/>
            </a:prstGeom>
            <a:noFill/>
            <a:ln w="9525" cap="flat" cmpd="sng">
              <a:solidFill>
                <a:srgbClr val="FFC000"/>
              </a:solidFill>
              <a:prstDash val="solid"/>
              <a:round/>
              <a:headEnd type="none" w="med" len="med"/>
              <a:tailEnd type="none" w="med" len="med"/>
            </a:ln>
          </p:spPr>
        </p:cxnSp>
        <p:cxnSp>
          <p:nvCxnSpPr>
            <p:cNvPr id="216" name="Shape 216"/>
            <p:cNvCxnSpPr/>
            <p:nvPr/>
          </p:nvCxnSpPr>
          <p:spPr>
            <a:xfrm>
              <a:off x="762000" y="6677891"/>
              <a:ext cx="7839075" cy="0"/>
            </a:xfrm>
            <a:prstGeom prst="straightConnector1">
              <a:avLst/>
            </a:prstGeom>
            <a:noFill/>
            <a:ln w="9525" cap="flat" cmpd="sng">
              <a:solidFill>
                <a:srgbClr val="FFC000"/>
              </a:solidFill>
              <a:prstDash val="solid"/>
              <a:round/>
              <a:headEnd type="none" w="med" len="med"/>
              <a:tailEnd type="none" w="med" len="med"/>
            </a:ln>
          </p:spPr>
        </p:cxnSp>
      </p:grpSp>
      <p:pic>
        <p:nvPicPr>
          <p:cNvPr id="217" name="Shape 217" descr="C:\Users\c.barnes.CBD\OneDrive\Emphatic\Projects\AL_07 CRICO\Submitted files\CRICO_TAGLINE.jpg"/>
          <p:cNvPicPr preferRelativeResize="0"/>
          <p:nvPr/>
        </p:nvPicPr>
        <p:blipFill rotWithShape="1">
          <a:blip r:embed="rId5">
            <a:alphaModFix/>
          </a:blip>
          <a:srcRect/>
          <a:stretch/>
        </p:blipFill>
        <p:spPr>
          <a:xfrm>
            <a:off x="3771902" y="4934143"/>
            <a:ext cx="2695574" cy="429607"/>
          </a:xfrm>
          <a:prstGeom prst="rect">
            <a:avLst/>
          </a:prstGeom>
          <a:noFill/>
          <a:ln>
            <a:noFill/>
          </a:ln>
        </p:spPr>
      </p:pic>
      <p:pic>
        <p:nvPicPr>
          <p:cNvPr id="10" name="Picture 9" descr="Creative Commons License"/>
          <p:cNvPicPr/>
          <p:nvPr/>
        </p:nvPicPr>
        <p:blipFill>
          <a:blip r:embed="rId6">
            <a:extLst>
              <a:ext uri="{28A0092B-C50C-407E-A947-70E740481C1C}">
                <a14:useLocalDpi xmlns:a14="http://schemas.microsoft.com/office/drawing/2010/main" val="0"/>
              </a:ext>
            </a:extLst>
          </a:blip>
          <a:srcRect/>
          <a:stretch>
            <a:fillRect/>
          </a:stretch>
        </p:blipFill>
        <p:spPr bwMode="auto">
          <a:xfrm>
            <a:off x="723899" y="6454383"/>
            <a:ext cx="600404" cy="212841"/>
          </a:xfrm>
          <a:prstGeom prst="rect">
            <a:avLst/>
          </a:prstGeom>
          <a:noFill/>
          <a:ln>
            <a:noFill/>
          </a:ln>
        </p:spPr>
      </p:pic>
      <p:sp>
        <p:nvSpPr>
          <p:cNvPr id="11" name="Text Box 2"/>
          <p:cNvSpPr txBox="1">
            <a:spLocks noChangeArrowheads="1"/>
          </p:cNvSpPr>
          <p:nvPr/>
        </p:nvSpPr>
        <p:spPr bwMode="auto">
          <a:xfrm>
            <a:off x="1438911" y="6454383"/>
            <a:ext cx="7047863" cy="212842"/>
          </a:xfrm>
          <a:prstGeom prst="rect">
            <a:avLst/>
          </a:prstGeom>
          <a:noFill/>
          <a:ln w="9525">
            <a:noFill/>
            <a:miter lim="800000"/>
            <a:headEnd/>
            <a:tailEnd/>
          </a:ln>
        </p:spPr>
        <p:txBody>
          <a:bodyPr rot="0" vert="horz" wrap="square" lIns="0" tIns="0" rIns="0" bIns="0" anchor="ctr" anchorCtr="0">
            <a:noAutofit/>
          </a:bodyPr>
          <a:lstStyle/>
          <a:p>
            <a:pPr>
              <a:lnSpc>
                <a:spcPct val="115000"/>
              </a:lnSpc>
            </a:pPr>
            <a:r>
              <a:rPr lang="en-US" sz="700" i="1" kern="500" dirty="0">
                <a:latin typeface="Arial" panose="020B0604020202020204" pitchFamily="34" charset="0"/>
                <a:ea typeface="SimSun" panose="02010600030101010101" pitchFamily="2" charset="-122"/>
                <a:cs typeface="Times New Roman" panose="02020603050405020304" pitchFamily="18" charset="0"/>
              </a:rPr>
              <a:t>This work is licensed under a Creative Commons Attribution-</a:t>
            </a:r>
            <a:r>
              <a:rPr lang="en-US" sz="700" i="1" kern="500" dirty="0" err="1">
                <a:latin typeface="Arial" panose="020B0604020202020204" pitchFamily="34" charset="0"/>
                <a:ea typeface="SimSun" panose="02010600030101010101" pitchFamily="2" charset="-122"/>
                <a:cs typeface="Times New Roman" panose="02020603050405020304" pitchFamily="18" charset="0"/>
              </a:rPr>
              <a:t>NonCommercial</a:t>
            </a:r>
            <a:r>
              <a:rPr lang="en-US" sz="700" i="1" kern="500" dirty="0">
                <a:latin typeface="Arial" panose="020B0604020202020204" pitchFamily="34" charset="0"/>
                <a:ea typeface="SimSun" panose="02010600030101010101" pitchFamily="2" charset="-122"/>
                <a:cs typeface="Times New Roman" panose="02020603050405020304" pitchFamily="18" charset="0"/>
              </a:rPr>
              <a:t>-</a:t>
            </a:r>
            <a:r>
              <a:rPr lang="en-US" sz="700" i="1" kern="500" dirty="0" err="1">
                <a:latin typeface="Arial" panose="020B0604020202020204" pitchFamily="34" charset="0"/>
                <a:ea typeface="SimSun" panose="02010600030101010101" pitchFamily="2" charset="-122"/>
                <a:cs typeface="Times New Roman" panose="02020603050405020304" pitchFamily="18" charset="0"/>
              </a:rPr>
              <a:t>ShareAlike</a:t>
            </a:r>
            <a:r>
              <a:rPr lang="en-US" sz="700" i="1" kern="500" dirty="0">
                <a:latin typeface="Arial" panose="020B0604020202020204" pitchFamily="34" charset="0"/>
                <a:ea typeface="SimSun" panose="02010600030101010101" pitchFamily="2" charset="-122"/>
                <a:cs typeface="Times New Roman" panose="02020603050405020304" pitchFamily="18" charset="0"/>
              </a:rPr>
              <a:t> 4.0 International License: </a:t>
            </a:r>
            <a:r>
              <a:rPr lang="en-US" sz="700" i="1" kern="500" dirty="0">
                <a:latin typeface="Arial" panose="020B0604020202020204" pitchFamily="34" charset="0"/>
                <a:ea typeface="SimSun" panose="02010600030101010101" pitchFamily="2" charset="-122"/>
                <a:cs typeface="Times New Roman" panose="02020603050405020304" pitchFamily="18" charset="0"/>
                <a:hlinkClick r:id="rId7"/>
              </a:rPr>
              <a:t>https://creativecommons.org/licenses/by-nc-sa/4.0</a:t>
            </a:r>
            <a:r>
              <a:rPr lang="en-US" sz="700" i="1" kern="500" dirty="0" smtClean="0">
                <a:latin typeface="Arial" panose="020B0604020202020204" pitchFamily="34" charset="0"/>
                <a:ea typeface="SimSun" panose="02010600030101010101" pitchFamily="2" charset="-122"/>
                <a:cs typeface="Times New Roman" panose="02020603050405020304" pitchFamily="18" charset="0"/>
                <a:hlinkClick r:id="rId7"/>
              </a:rPr>
              <a:t>/</a:t>
            </a:r>
            <a:r>
              <a:rPr lang="en-US" sz="700" i="1" kern="500" dirty="0" smtClean="0">
                <a:latin typeface="Arial" panose="020B0604020202020204" pitchFamily="34" charset="0"/>
                <a:ea typeface="SimSun" panose="02010600030101010101" pitchFamily="2" charset="-122"/>
                <a:cs typeface="Times New Roman" panose="02020603050405020304" pitchFamily="18" charset="0"/>
              </a:rPr>
              <a:t> </a:t>
            </a:r>
            <a:endParaRPr lang="en-US" sz="700" kern="500" dirty="0">
              <a:effectLst/>
              <a:latin typeface="Arial" panose="020B0604020202020204" pitchFamily="34" charset="0"/>
              <a:ea typeface="SimSun" panose="02010600030101010101" pitchFamily="2" charset="-122"/>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Shape 288"/>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how you call and run a code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at your institution.</a:t>
            </a:r>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Shape 845"/>
        <p:cNvGrpSpPr/>
        <p:nvPr/>
      </p:nvGrpSpPr>
      <p:grpSpPr>
        <a:xfrm>
          <a:off x="0" y="0"/>
          <a:ext cx="0" cy="0"/>
          <a:chOff x="0" y="0"/>
          <a:chExt cx="0" cy="0"/>
        </a:xfrm>
      </p:grpSpPr>
      <p:sp>
        <p:nvSpPr>
          <p:cNvPr id="846" name="Shape 846"/>
          <p:cNvSpPr txBox="1">
            <a:spLocks noGrp="1"/>
          </p:cNvSpPr>
          <p:nvPr>
            <p:ph type="title"/>
          </p:nvPr>
        </p:nvSpPr>
        <p:spPr>
          <a:xfrm>
            <a:off x="761999" y="1463676"/>
            <a:ext cx="7700513" cy="96034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how you manage critical conditions.</a:t>
            </a:r>
            <a:endParaRPr/>
          </a:p>
        </p:txBody>
      </p:sp>
      <p:sp>
        <p:nvSpPr>
          <p:cNvPr id="847" name="Shape 847"/>
          <p:cNvSpPr/>
          <p:nvPr/>
        </p:nvSpPr>
        <p:spPr>
          <a:xfrm>
            <a:off x="911225" y="2352742"/>
            <a:ext cx="7571172" cy="2648161"/>
          </a:xfrm>
          <a:prstGeom prst="rect">
            <a:avLst/>
          </a:prstGeom>
          <a:noFill/>
          <a:ln>
            <a:noFill/>
          </a:ln>
        </p:spPr>
        <p:txBody>
          <a:bodyPr spcFirstLastPara="1" wrap="square" lIns="0" tIns="0" rIns="0" bIns="0" anchor="t" anchorCtr="0">
            <a:noAutofit/>
          </a:bodyPr>
          <a:lstStyle/>
          <a:p>
            <a:pPr marL="57150" marR="0" lvl="0" indent="0" algn="l" rtl="0">
              <a:lnSpc>
                <a:spcPct val="96000"/>
              </a:lnSpc>
              <a:spcBef>
                <a:spcPts val="0"/>
              </a:spcBef>
              <a:spcAft>
                <a:spcPts val="0"/>
              </a:spcAft>
              <a:buNone/>
            </a:pPr>
            <a:r>
              <a:rPr lang="en-US" sz="1600">
                <a:solidFill>
                  <a:srgbClr val="262626"/>
                </a:solidFill>
                <a:latin typeface="Calibri"/>
                <a:ea typeface="Calibri"/>
                <a:cs typeface="Calibri"/>
                <a:sym typeface="Calibri"/>
              </a:rPr>
              <a:t>EXAMPLES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STEMI</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aortic dissection</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spinal cord injury</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sepsis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airway emergency</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pediatric emergency</a:t>
            </a:r>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Shape 852"/>
        <p:cNvGrpSpPr/>
        <p:nvPr/>
      </p:nvGrpSpPr>
      <p:grpSpPr>
        <a:xfrm>
          <a:off x="0" y="0"/>
          <a:ext cx="0" cy="0"/>
          <a:chOff x="0" y="0"/>
          <a:chExt cx="0" cy="0"/>
        </a:xfrm>
      </p:grpSpPr>
      <p:sp>
        <p:nvSpPr>
          <p:cNvPr id="853" name="Shape 853"/>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Infrastructure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and resources</a:t>
            </a:r>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sp>
        <p:nvSpPr>
          <p:cNvPr id="859" name="Shape 859"/>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are your ED’s internal resources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to manage codes involving:</a:t>
            </a:r>
            <a:endParaRPr sz="3000" b="0" i="0" u="none" strike="noStrike" cap="none">
              <a:solidFill>
                <a:schemeClr val="dk1"/>
              </a:solidFill>
              <a:latin typeface="Calibri"/>
              <a:ea typeface="Calibri"/>
              <a:cs typeface="Calibri"/>
              <a:sym typeface="Calibri"/>
            </a:endParaRPr>
          </a:p>
        </p:txBody>
      </p:sp>
      <p:sp>
        <p:nvSpPr>
          <p:cNvPr id="860" name="Shape 860"/>
          <p:cNvSpPr/>
          <p:nvPr/>
        </p:nvSpPr>
        <p:spPr>
          <a:xfrm>
            <a:off x="911225" y="2762677"/>
            <a:ext cx="7508156" cy="2719591"/>
          </a:xfrm>
          <a:prstGeom prst="rect">
            <a:avLst/>
          </a:prstGeom>
          <a:noFill/>
          <a:ln>
            <a:noFill/>
          </a:ln>
        </p:spPr>
        <p:txBody>
          <a:bodyPr spcFirstLastPara="1" wrap="square" lIns="0" tIns="0" rIns="0" bIns="0" anchor="t" anchorCtr="0">
            <a:noAutofit/>
          </a:bodyPr>
          <a:lstStyle/>
          <a:p>
            <a:pPr marL="285750" marR="0" lvl="0" indent="-228600" algn="l" rtl="0">
              <a:lnSpc>
                <a:spcPct val="96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intubation</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septic shock</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complex intubation </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critically ill patient</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surgical airway</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cardiopulmonary resuscitation</a:t>
            </a:r>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Shape 865"/>
        <p:cNvGrpSpPr/>
        <p:nvPr/>
      </p:nvGrpSpPr>
      <p:grpSpPr>
        <a:xfrm>
          <a:off x="0" y="0"/>
          <a:ext cx="0" cy="0"/>
          <a:chOff x="0" y="0"/>
          <a:chExt cx="0" cy="0"/>
        </a:xfrm>
      </p:grpSpPr>
      <p:sp>
        <p:nvSpPr>
          <p:cNvPr id="866" name="Shape 866"/>
          <p:cNvSpPr txBox="1">
            <a:spLocks noGrp="1"/>
          </p:cNvSpPr>
          <p:nvPr>
            <p:ph type="title"/>
          </p:nvPr>
        </p:nvSpPr>
        <p:spPr>
          <a:xfrm>
            <a:off x="762000" y="1463675"/>
            <a:ext cx="7315200" cy="147732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how the capabilities of inpatient units and on-call staff are reflected in your criteria for:</a:t>
            </a:r>
            <a:endParaRPr sz="3000" b="0" i="0" u="none" strike="noStrike" cap="none">
              <a:solidFill>
                <a:schemeClr val="dk1"/>
              </a:solidFill>
              <a:latin typeface="Calibri"/>
              <a:ea typeface="Calibri"/>
              <a:cs typeface="Calibri"/>
              <a:sym typeface="Calibri"/>
            </a:endParaRPr>
          </a:p>
        </p:txBody>
      </p:sp>
      <p:sp>
        <p:nvSpPr>
          <p:cNvPr id="867" name="Shape 867"/>
          <p:cNvSpPr/>
          <p:nvPr/>
        </p:nvSpPr>
        <p:spPr>
          <a:xfrm>
            <a:off x="911225" y="3280262"/>
            <a:ext cx="7508156" cy="803938"/>
          </a:xfrm>
          <a:prstGeom prst="rect">
            <a:avLst/>
          </a:prstGeom>
          <a:noFill/>
          <a:ln>
            <a:noFill/>
          </a:ln>
        </p:spPr>
        <p:txBody>
          <a:bodyPr spcFirstLastPara="1" wrap="square" lIns="0" tIns="0" rIns="0" bIns="0" anchor="t" anchorCtr="0">
            <a:noAutofit/>
          </a:bodyPr>
          <a:lstStyle/>
          <a:p>
            <a:pPr marL="285750" marR="0" lvl="0" indent="-228600" algn="l" rtl="0">
              <a:lnSpc>
                <a:spcPct val="96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hospital admission</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transfer out of the ED for specific conditions</a:t>
            </a:r>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Shape 872"/>
        <p:cNvGrpSpPr/>
        <p:nvPr/>
      </p:nvGrpSpPr>
      <p:grpSpPr>
        <a:xfrm>
          <a:off x="0" y="0"/>
          <a:ext cx="0" cy="0"/>
          <a:chOff x="0" y="0"/>
          <a:chExt cx="0" cy="0"/>
        </a:xfrm>
      </p:grpSpPr>
      <p:sp>
        <p:nvSpPr>
          <p:cNvPr id="873" name="Shape 873"/>
          <p:cNvSpPr txBox="1">
            <a:spLocks noGrp="1"/>
          </p:cNvSpPr>
          <p:nvPr>
            <p:ph type="title"/>
          </p:nvPr>
        </p:nvSpPr>
        <p:spPr>
          <a:xfrm>
            <a:off x="762000" y="1463675"/>
            <a:ext cx="7315200" cy="147732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mechanism for scheduling outpatient follow-up prior to a patient’s departure from ED.</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Shape 878"/>
        <p:cNvGrpSpPr/>
        <p:nvPr/>
      </p:nvGrpSpPr>
      <p:grpSpPr>
        <a:xfrm>
          <a:off x="0" y="0"/>
          <a:ext cx="0" cy="0"/>
          <a:chOff x="0" y="0"/>
          <a:chExt cx="0" cy="0"/>
        </a:xfrm>
      </p:grpSpPr>
      <p:sp>
        <p:nvSpPr>
          <p:cNvPr id="879" name="Shape 879"/>
          <p:cNvSpPr txBox="1">
            <a:spLocks noGrp="1"/>
          </p:cNvSpPr>
          <p:nvPr>
            <p:ph type="title"/>
          </p:nvPr>
        </p:nvSpPr>
        <p:spPr>
          <a:xfrm>
            <a:off x="762000" y="1463675"/>
            <a:ext cx="7315200" cy="147732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many shifts per month are staffed with nurses trained in Pediatric Advanced Life Support or Advanced Pediatric Life Support?</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Shape 884"/>
        <p:cNvGrpSpPr/>
        <p:nvPr/>
      </p:nvGrpSpPr>
      <p:grpSpPr>
        <a:xfrm>
          <a:off x="0" y="0"/>
          <a:ext cx="0" cy="0"/>
          <a:chOff x="0" y="0"/>
          <a:chExt cx="0" cy="0"/>
        </a:xfrm>
      </p:grpSpPr>
      <p:sp>
        <p:nvSpPr>
          <p:cNvPr id="885" name="Shape 885"/>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Patient safety and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quality improvement</a:t>
            </a:r>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Shape 890"/>
        <p:cNvGrpSpPr/>
        <p:nvPr/>
      </p:nvGrpSpPr>
      <p:grpSpPr>
        <a:xfrm>
          <a:off x="0" y="0"/>
          <a:ext cx="0" cy="0"/>
          <a:chOff x="0" y="0"/>
          <a:chExt cx="0" cy="0"/>
        </a:xfrm>
      </p:grpSpPr>
      <p:sp>
        <p:nvSpPr>
          <p:cNvPr id="891" name="Shape 891"/>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dirty="0">
                <a:solidFill>
                  <a:schemeClr val="dk1"/>
                </a:solidFill>
                <a:latin typeface="Calibri"/>
                <a:ea typeface="Calibri"/>
                <a:cs typeface="Calibri"/>
                <a:sym typeface="Calibri"/>
              </a:rPr>
              <a:t>Describe your Emergency Medicine QI committee.</a:t>
            </a:r>
            <a:endParaRPr sz="3000" b="0" i="0" u="none" strike="noStrike" cap="none" dirty="0">
              <a:solidFill>
                <a:schemeClr val="dk1"/>
              </a:solidFill>
              <a:latin typeface="Calibri"/>
              <a:ea typeface="Calibri"/>
              <a:cs typeface="Calibri"/>
              <a:sym typeface="Calibri"/>
            </a:endParaRPr>
          </a:p>
        </p:txBody>
      </p:sp>
      <p:sp>
        <p:nvSpPr>
          <p:cNvPr id="892" name="Shape 892"/>
          <p:cNvSpPr/>
          <p:nvPr/>
        </p:nvSpPr>
        <p:spPr>
          <a:xfrm>
            <a:off x="911225" y="2736798"/>
            <a:ext cx="7508156" cy="2240678"/>
          </a:xfrm>
          <a:prstGeom prst="rect">
            <a:avLst/>
          </a:prstGeom>
          <a:noFill/>
          <a:ln>
            <a:noFill/>
          </a:ln>
        </p:spPr>
        <p:txBody>
          <a:bodyPr spcFirstLastPara="1" wrap="square" lIns="0" tIns="0" rIns="0" bIns="0" anchor="t" anchorCtr="0">
            <a:noAutofit/>
          </a:bodyPr>
          <a:lstStyle/>
          <a:p>
            <a:pPr marL="285750" marR="0" lvl="0" indent="-228600" algn="l" rtl="0">
              <a:lnSpc>
                <a:spcPct val="96000"/>
              </a:lnSpc>
              <a:spcBef>
                <a:spcPts val="0"/>
              </a:spcBef>
              <a:spcAft>
                <a:spcPts val="0"/>
              </a:spcAft>
              <a:buClr>
                <a:schemeClr val="dk1"/>
              </a:buClr>
              <a:buSzPts val="2200"/>
              <a:buFont typeface="Arial"/>
              <a:buChar char="•"/>
            </a:pPr>
            <a:r>
              <a:rPr lang="en-US" sz="2200" dirty="0">
                <a:solidFill>
                  <a:schemeClr val="dk1"/>
                </a:solidFill>
                <a:latin typeface="Calibri"/>
                <a:ea typeface="Calibri"/>
                <a:cs typeface="Calibri"/>
                <a:sym typeface="Calibri"/>
              </a:rPr>
              <a:t>Which services participate?</a:t>
            </a:r>
            <a:endParaRPr dirty="0"/>
          </a:p>
          <a:p>
            <a:pPr marL="285750" marR="0" lvl="0" indent="-228600" algn="l" rtl="0">
              <a:lnSpc>
                <a:spcPct val="96000"/>
              </a:lnSpc>
              <a:spcBef>
                <a:spcPts val="1200"/>
              </a:spcBef>
              <a:spcAft>
                <a:spcPts val="0"/>
              </a:spcAft>
              <a:buClr>
                <a:schemeClr val="dk1"/>
              </a:buClr>
              <a:buSzPts val="2200"/>
              <a:buFont typeface="Arial"/>
              <a:buChar char="•"/>
            </a:pPr>
            <a:r>
              <a:rPr lang="en-US" sz="2200" dirty="0">
                <a:solidFill>
                  <a:schemeClr val="dk1"/>
                </a:solidFill>
                <a:latin typeface="Calibri"/>
                <a:ea typeface="Calibri"/>
                <a:cs typeface="Calibri"/>
                <a:sym typeface="Calibri"/>
              </a:rPr>
              <a:t>Which professionals (e.g., physicians, nurses, etc.) participate?</a:t>
            </a:r>
            <a:endParaRPr dirty="0"/>
          </a:p>
          <a:p>
            <a:pPr marL="285750" marR="0" lvl="0" indent="-228600" algn="l" rtl="0">
              <a:lnSpc>
                <a:spcPct val="96000"/>
              </a:lnSpc>
              <a:spcBef>
                <a:spcPts val="1200"/>
              </a:spcBef>
              <a:spcAft>
                <a:spcPts val="0"/>
              </a:spcAft>
              <a:buClr>
                <a:schemeClr val="dk1"/>
              </a:buClr>
              <a:buSzPts val="2200"/>
              <a:buFont typeface="Arial"/>
              <a:buChar char="•"/>
            </a:pPr>
            <a:r>
              <a:rPr lang="en-US" sz="2200" dirty="0">
                <a:solidFill>
                  <a:schemeClr val="dk1"/>
                </a:solidFill>
                <a:latin typeface="Calibri"/>
                <a:ea typeface="Calibri"/>
                <a:cs typeface="Calibri"/>
                <a:sym typeface="Calibri"/>
              </a:rPr>
              <a:t>How often do they meet?</a:t>
            </a:r>
            <a:endParaRPr dirty="0"/>
          </a:p>
          <a:p>
            <a:pPr marL="285750" marR="0" lvl="0" indent="-228600" algn="l" rtl="0">
              <a:lnSpc>
                <a:spcPct val="96000"/>
              </a:lnSpc>
              <a:spcBef>
                <a:spcPts val="1200"/>
              </a:spcBef>
              <a:spcAft>
                <a:spcPts val="0"/>
              </a:spcAft>
              <a:buClr>
                <a:schemeClr val="dk1"/>
              </a:buClr>
              <a:buSzPts val="2200"/>
              <a:buFont typeface="Arial"/>
              <a:buChar char="•"/>
            </a:pPr>
            <a:r>
              <a:rPr lang="en-US" sz="2200" dirty="0">
                <a:solidFill>
                  <a:schemeClr val="dk1"/>
                </a:solidFill>
                <a:latin typeface="Calibri"/>
                <a:ea typeface="Calibri"/>
                <a:cs typeface="Calibri"/>
                <a:sym typeface="Calibri"/>
              </a:rPr>
              <a:t>How do they review trended quality data?</a:t>
            </a:r>
            <a:endParaRPr dirty="0"/>
          </a:p>
          <a:p>
            <a:pPr marL="285750" marR="0" lvl="0" indent="-228600" algn="l" rtl="0">
              <a:lnSpc>
                <a:spcPct val="96000"/>
              </a:lnSpc>
              <a:spcBef>
                <a:spcPts val="1200"/>
              </a:spcBef>
              <a:spcAft>
                <a:spcPts val="0"/>
              </a:spcAft>
              <a:buClr>
                <a:schemeClr val="dk1"/>
              </a:buClr>
              <a:buSzPts val="2200"/>
              <a:buFont typeface="Arial"/>
              <a:buChar char="•"/>
            </a:pPr>
            <a:r>
              <a:rPr lang="en-US" sz="2200" dirty="0">
                <a:solidFill>
                  <a:schemeClr val="dk1"/>
                </a:solidFill>
                <a:latin typeface="Calibri"/>
                <a:ea typeface="Calibri"/>
                <a:cs typeface="Calibri"/>
                <a:sym typeface="Calibri"/>
              </a:rPr>
              <a:t>How do they oversee improvement work?</a:t>
            </a:r>
            <a:endParaRPr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Shape 897"/>
        <p:cNvGrpSpPr/>
        <p:nvPr/>
      </p:nvGrpSpPr>
      <p:grpSpPr>
        <a:xfrm>
          <a:off x="0" y="0"/>
          <a:ext cx="0" cy="0"/>
          <a:chOff x="0" y="0"/>
          <a:chExt cx="0" cy="0"/>
        </a:xfrm>
      </p:grpSpPr>
      <p:sp>
        <p:nvSpPr>
          <p:cNvPr id="898" name="Shape 898"/>
          <p:cNvSpPr txBox="1">
            <a:spLocks noGrp="1"/>
          </p:cNvSpPr>
          <p:nvPr>
            <p:ph type="title"/>
          </p:nvPr>
        </p:nvSpPr>
        <p:spPr>
          <a:xfrm>
            <a:off x="762000" y="1463675"/>
            <a:ext cx="7881668" cy="5204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physician peer-review process.</a:t>
            </a:r>
            <a:endParaRPr/>
          </a:p>
        </p:txBody>
      </p:sp>
      <p:sp>
        <p:nvSpPr>
          <p:cNvPr id="899" name="Shape 899"/>
          <p:cNvSpPr/>
          <p:nvPr/>
        </p:nvSpPr>
        <p:spPr>
          <a:xfrm>
            <a:off x="911225" y="2318238"/>
            <a:ext cx="7571172" cy="2246192"/>
          </a:xfrm>
          <a:prstGeom prst="rect">
            <a:avLst/>
          </a:prstGeom>
          <a:noFill/>
          <a:ln>
            <a:noFill/>
          </a:ln>
        </p:spPr>
        <p:txBody>
          <a:bodyPr spcFirstLastPara="1" wrap="square" lIns="0" tIns="0" rIns="0" bIns="0" anchor="t" anchorCtr="0">
            <a:noAutofit/>
          </a:bodyPr>
          <a:lstStyle/>
          <a:p>
            <a:pPr marL="57150" marR="0" lvl="0" indent="0" algn="l" rtl="0">
              <a:lnSpc>
                <a:spcPct val="96000"/>
              </a:lnSpc>
              <a:spcBef>
                <a:spcPts val="0"/>
              </a:spcBef>
              <a:spcAft>
                <a:spcPts val="0"/>
              </a:spcAft>
              <a:buNone/>
            </a:pPr>
            <a:r>
              <a:rPr lang="en-US" sz="1600">
                <a:solidFill>
                  <a:srgbClr val="262626"/>
                </a:solidFill>
                <a:latin typeface="Calibri"/>
                <a:ea typeface="Calibri"/>
                <a:cs typeface="Calibri"/>
                <a:sym typeface="Calibri"/>
              </a:rPr>
              <a:t>EXAMPLES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participants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regular meetings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standardized evaluation criteria</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tracking of results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feedback of all evaluations to providers</a:t>
            </a:r>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Shape 904"/>
        <p:cNvGrpSpPr/>
        <p:nvPr/>
      </p:nvGrpSpPr>
      <p:grpSpPr>
        <a:xfrm>
          <a:off x="0" y="0"/>
          <a:ext cx="0" cy="0"/>
          <a:chOff x="0" y="0"/>
          <a:chExt cx="0" cy="0"/>
        </a:xfrm>
      </p:grpSpPr>
      <p:sp>
        <p:nvSpPr>
          <p:cNvPr id="905" name="Shape 905"/>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Quantitative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patient safety parameters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Shape 294"/>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are physicians oriented to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institution-specific emergency resources?</a:t>
            </a:r>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Shape 910"/>
        <p:cNvGrpSpPr/>
        <p:nvPr/>
      </p:nvGrpSpPr>
      <p:grpSpPr>
        <a:xfrm>
          <a:off x="0" y="0"/>
          <a:ext cx="0" cy="0"/>
          <a:chOff x="0" y="0"/>
          <a:chExt cx="0" cy="0"/>
        </a:xfrm>
      </p:grpSpPr>
      <p:sp>
        <p:nvSpPr>
          <p:cNvPr id="911" name="Shape 911"/>
          <p:cNvSpPr txBox="1">
            <a:spLocks noGrp="1"/>
          </p:cNvSpPr>
          <p:nvPr>
            <p:ph type="title"/>
          </p:nvPr>
        </p:nvSpPr>
        <p:spPr>
          <a:xfrm>
            <a:off x="762000" y="1463675"/>
            <a:ext cx="7315200" cy="147732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percentage of ED physicians are board certified/eligible or highly experienced in emergency medicine?</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Shape 916"/>
        <p:cNvGrpSpPr/>
        <p:nvPr/>
      </p:nvGrpSpPr>
      <p:grpSpPr>
        <a:xfrm>
          <a:off x="0" y="0"/>
          <a:ext cx="0" cy="0"/>
          <a:chOff x="0" y="0"/>
          <a:chExt cx="0" cy="0"/>
        </a:xfrm>
      </p:grpSpPr>
      <p:sp>
        <p:nvSpPr>
          <p:cNvPr id="917" name="Shape 917"/>
          <p:cNvSpPr txBox="1">
            <a:spLocks noGrp="1"/>
          </p:cNvSpPr>
          <p:nvPr>
            <p:ph type="title"/>
          </p:nvPr>
        </p:nvSpPr>
        <p:spPr>
          <a:xfrm>
            <a:off x="762000" y="1463675"/>
            <a:ext cx="7916174" cy="805072"/>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are the patient-to-staff ratios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(actuals, not targets) for nurses on each shift?</a:t>
            </a:r>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Shape 922"/>
        <p:cNvGrpSpPr/>
        <p:nvPr/>
      </p:nvGrpSpPr>
      <p:grpSpPr>
        <a:xfrm>
          <a:off x="0" y="0"/>
          <a:ext cx="0" cy="0"/>
          <a:chOff x="0" y="0"/>
          <a:chExt cx="0" cy="0"/>
        </a:xfrm>
      </p:grpSpPr>
      <p:sp>
        <p:nvSpPr>
          <p:cNvPr id="923" name="Shape 923"/>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many patients per hour do you expect physicians and APCs to see on each shift?</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Shape 928"/>
        <p:cNvGrpSpPr/>
        <p:nvPr/>
      </p:nvGrpSpPr>
      <p:grpSpPr>
        <a:xfrm>
          <a:off x="0" y="0"/>
          <a:ext cx="0" cy="0"/>
          <a:chOff x="0" y="0"/>
          <a:chExt cx="0" cy="0"/>
        </a:xfrm>
      </p:grpSpPr>
      <p:sp>
        <p:nvSpPr>
          <p:cNvPr id="929" name="Shape 929"/>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dirty="0">
                <a:solidFill>
                  <a:schemeClr val="dk1"/>
                </a:solidFill>
                <a:latin typeface="Calibri"/>
                <a:ea typeface="Calibri"/>
                <a:cs typeface="Calibri"/>
                <a:sym typeface="Calibri"/>
              </a:rPr>
              <a:t>What was your staff turnover rate </a:t>
            </a:r>
            <a:br>
              <a:rPr lang="en-US" sz="3200" b="0" i="0" u="none" strike="noStrike" cap="none" dirty="0">
                <a:solidFill>
                  <a:schemeClr val="dk1"/>
                </a:solidFill>
                <a:latin typeface="Calibri"/>
                <a:ea typeface="Calibri"/>
                <a:cs typeface="Calibri"/>
                <a:sym typeface="Calibri"/>
              </a:rPr>
            </a:br>
            <a:r>
              <a:rPr lang="en-US" sz="3200" b="0" i="0" u="none" strike="noStrike" cap="none" dirty="0">
                <a:solidFill>
                  <a:schemeClr val="dk1"/>
                </a:solidFill>
                <a:latin typeface="Calibri"/>
                <a:ea typeface="Calibri"/>
                <a:cs typeface="Calibri"/>
                <a:sym typeface="Calibri"/>
              </a:rPr>
              <a:t>(all non‑physicians) last year?</a:t>
            </a:r>
            <a:endParaRPr sz="30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Shape 928"/>
        <p:cNvGrpSpPr/>
        <p:nvPr/>
      </p:nvGrpSpPr>
      <p:grpSpPr>
        <a:xfrm>
          <a:off x="0" y="0"/>
          <a:ext cx="0" cy="0"/>
          <a:chOff x="0" y="0"/>
          <a:chExt cx="0" cy="0"/>
        </a:xfrm>
      </p:grpSpPr>
      <p:sp>
        <p:nvSpPr>
          <p:cNvPr id="929" name="Shape 929"/>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lvl="0"/>
            <a:r>
              <a:rPr lang="en-US" dirty="0"/>
              <a:t>What is the average response time to a page for a consult to the ED?</a:t>
            </a:r>
            <a:endParaRPr sz="30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1859625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Shape 928"/>
        <p:cNvGrpSpPr/>
        <p:nvPr/>
      </p:nvGrpSpPr>
      <p:grpSpPr>
        <a:xfrm>
          <a:off x="0" y="0"/>
          <a:ext cx="0" cy="0"/>
          <a:chOff x="0" y="0"/>
          <a:chExt cx="0" cy="0"/>
        </a:xfrm>
      </p:grpSpPr>
      <p:sp>
        <p:nvSpPr>
          <p:cNvPr id="929" name="Shape 929"/>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lvl="0"/>
            <a:r>
              <a:rPr lang="en-US" dirty="0"/>
              <a:t>What proportion of patients return to the ED within 72 hours of discharge?</a:t>
            </a:r>
            <a:endParaRPr sz="30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7082091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Shape 928"/>
        <p:cNvGrpSpPr/>
        <p:nvPr/>
      </p:nvGrpSpPr>
      <p:grpSpPr>
        <a:xfrm>
          <a:off x="0" y="0"/>
          <a:ext cx="0" cy="0"/>
          <a:chOff x="0" y="0"/>
          <a:chExt cx="0" cy="0"/>
        </a:xfrm>
      </p:grpSpPr>
      <p:sp>
        <p:nvSpPr>
          <p:cNvPr id="929" name="Shape 929"/>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lvl="0"/>
            <a:r>
              <a:rPr lang="en-US" dirty="0"/>
              <a:t>How many times were peer-protected, multidisciplinary case review conferences held last year?</a:t>
            </a:r>
            <a:endParaRPr sz="30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2646412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Shape 928"/>
        <p:cNvGrpSpPr/>
        <p:nvPr/>
      </p:nvGrpSpPr>
      <p:grpSpPr>
        <a:xfrm>
          <a:off x="0" y="0"/>
          <a:ext cx="0" cy="0"/>
          <a:chOff x="0" y="0"/>
          <a:chExt cx="0" cy="0"/>
        </a:xfrm>
      </p:grpSpPr>
      <p:sp>
        <p:nvSpPr>
          <p:cNvPr id="929" name="Shape 929"/>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lvl="0"/>
            <a:r>
              <a:rPr lang="en-US" dirty="0"/>
              <a:t>How many “Never Events” did you have in the last 12 months?</a:t>
            </a:r>
            <a:endParaRPr sz="30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4198134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Shape 928"/>
        <p:cNvGrpSpPr/>
        <p:nvPr/>
      </p:nvGrpSpPr>
      <p:grpSpPr>
        <a:xfrm>
          <a:off x="0" y="0"/>
          <a:ext cx="0" cy="0"/>
          <a:chOff x="0" y="0"/>
          <a:chExt cx="0" cy="0"/>
        </a:xfrm>
      </p:grpSpPr>
      <p:sp>
        <p:nvSpPr>
          <p:cNvPr id="929" name="Shape 929"/>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lvl="0"/>
            <a:r>
              <a:rPr lang="en-US" dirty="0"/>
              <a:t>Percentage of arrivals who left without being seen last year.</a:t>
            </a:r>
            <a:endParaRPr sz="30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0180479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Shape 928"/>
        <p:cNvGrpSpPr/>
        <p:nvPr/>
      </p:nvGrpSpPr>
      <p:grpSpPr>
        <a:xfrm>
          <a:off x="0" y="0"/>
          <a:ext cx="0" cy="0"/>
          <a:chOff x="0" y="0"/>
          <a:chExt cx="0" cy="0"/>
        </a:xfrm>
      </p:grpSpPr>
      <p:sp>
        <p:nvSpPr>
          <p:cNvPr id="929" name="Shape 929"/>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r>
              <a:rPr lang="en-US" dirty="0"/>
              <a:t>Percentage “Good” or “Excellent” on patient survey question</a:t>
            </a:r>
            <a:r>
              <a:rPr lang="en-US" dirty="0" smtClean="0"/>
              <a:t>:</a:t>
            </a:r>
            <a:endParaRPr sz="3000" b="0" i="0" u="none" strike="noStrike" cap="none" dirty="0">
              <a:solidFill>
                <a:schemeClr val="dk1"/>
              </a:solidFill>
              <a:latin typeface="Calibri"/>
              <a:ea typeface="Calibri"/>
              <a:cs typeface="Calibri"/>
              <a:sym typeface="Calibri"/>
            </a:endParaRPr>
          </a:p>
        </p:txBody>
      </p:sp>
      <p:sp>
        <p:nvSpPr>
          <p:cNvPr id="4" name="Shape 641"/>
          <p:cNvSpPr/>
          <p:nvPr/>
        </p:nvSpPr>
        <p:spPr>
          <a:xfrm>
            <a:off x="911225" y="2799743"/>
            <a:ext cx="6810375" cy="1200329"/>
          </a:xfrm>
          <a:prstGeom prst="rect">
            <a:avLst/>
          </a:prstGeom>
          <a:noFill/>
          <a:ln>
            <a:noFill/>
          </a:ln>
        </p:spPr>
        <p:txBody>
          <a:bodyPr spcFirstLastPara="1" wrap="square" lIns="0" tIns="0" rIns="0" bIns="0" anchor="t" anchorCtr="0">
            <a:noAutofit/>
          </a:bodyPr>
          <a:lstStyle/>
          <a:p>
            <a:pPr marL="114300" lvl="0" indent="-114300"/>
            <a:r>
              <a:rPr lang="en-US" sz="2600" i="1" dirty="0">
                <a:solidFill>
                  <a:schemeClr val="dk1"/>
                </a:solidFill>
                <a:latin typeface="Calibri"/>
                <a:ea typeface="Calibri"/>
                <a:cs typeface="Calibri"/>
                <a:sym typeface="Calibri"/>
              </a:rPr>
              <a:t>“Likelihood of your recommending our Emergency Department to others” </a:t>
            </a:r>
            <a:endParaRPr sz="26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99473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Shape 300"/>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and when are crisis checklists used?</a:t>
            </a:r>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Shape 928"/>
        <p:cNvGrpSpPr/>
        <p:nvPr/>
      </p:nvGrpSpPr>
      <p:grpSpPr>
        <a:xfrm>
          <a:off x="0" y="0"/>
          <a:ext cx="0" cy="0"/>
          <a:chOff x="0" y="0"/>
          <a:chExt cx="0" cy="0"/>
        </a:xfrm>
      </p:grpSpPr>
      <p:sp>
        <p:nvSpPr>
          <p:cNvPr id="929" name="Shape 929"/>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lvl="0"/>
            <a:r>
              <a:rPr lang="en-US" dirty="0"/>
              <a:t>What proportion of patients are children? (Both under 16 years and under 2 years)</a:t>
            </a:r>
            <a:endParaRPr sz="30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4411292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Shape 933"/>
        <p:cNvGrpSpPr/>
        <p:nvPr/>
      </p:nvGrpSpPr>
      <p:grpSpPr>
        <a:xfrm>
          <a:off x="0" y="0"/>
          <a:ext cx="0" cy="0"/>
          <a:chOff x="0" y="0"/>
          <a:chExt cx="0" cy="0"/>
        </a:xfrm>
      </p:grpSpPr>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Shape 938"/>
        <p:cNvGrpSpPr/>
        <p:nvPr/>
      </p:nvGrpSpPr>
      <p:grpSpPr>
        <a:xfrm>
          <a:off x="0" y="0"/>
          <a:ext cx="0" cy="0"/>
          <a:chOff x="0" y="0"/>
          <a:chExt cx="0" cy="0"/>
        </a:xfrm>
      </p:grpSpPr>
      <p:sp>
        <p:nvSpPr>
          <p:cNvPr id="939" name="Shape 939"/>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Supplemental surgery considerations</a:t>
            </a:r>
            <a:endParaRPr/>
          </a:p>
        </p:txBody>
      </p:sp>
      <p:sp>
        <p:nvSpPr>
          <p:cNvPr id="940" name="Shape 940"/>
          <p:cNvSpPr txBox="1"/>
          <p:nvPr/>
        </p:nvSpPr>
        <p:spPr>
          <a:xfrm>
            <a:off x="761999" y="3121025"/>
            <a:ext cx="7648575" cy="1822743"/>
          </a:xfrm>
          <a:prstGeom prst="rect">
            <a:avLst/>
          </a:prstGeom>
          <a:noFill/>
          <a:ln>
            <a:noFill/>
          </a:ln>
        </p:spPr>
        <p:txBody>
          <a:bodyPr spcFirstLastPara="1" wrap="square" lIns="0" tIns="0" rIns="0" bIns="0" anchor="t" anchorCtr="0">
            <a:noAutofit/>
          </a:bodyPr>
          <a:lstStyle/>
          <a:p>
            <a:pPr marL="0" marR="0" lvl="0" indent="0" algn="l" rtl="0">
              <a:lnSpc>
                <a:spcPct val="94000"/>
              </a:lnSpc>
              <a:spcBef>
                <a:spcPts val="0"/>
              </a:spcBef>
              <a:spcAft>
                <a:spcPts val="0"/>
              </a:spcAft>
              <a:buClr>
                <a:srgbClr val="3F3F3F"/>
              </a:buClr>
              <a:buSzPts val="1800"/>
              <a:buFont typeface="Calibri"/>
              <a:buNone/>
            </a:pPr>
            <a:r>
              <a:rPr lang="en-US" sz="1800" b="1">
                <a:solidFill>
                  <a:srgbClr val="3F3F3F"/>
                </a:solidFill>
                <a:latin typeface="Calibri"/>
                <a:ea typeface="Calibri"/>
                <a:cs typeface="Calibri"/>
                <a:sym typeface="Calibri"/>
              </a:rPr>
              <a:t>Description:</a:t>
            </a:r>
            <a:r>
              <a:rPr lang="en-US" sz="1800" b="0">
                <a:solidFill>
                  <a:srgbClr val="3F3F3F"/>
                </a:solidFill>
                <a:latin typeface="Calibri"/>
                <a:ea typeface="Calibri"/>
                <a:cs typeface="Calibri"/>
                <a:sym typeface="Calibri"/>
              </a:rPr>
              <a:t> This guide presents a list of surgery -specific considerations that affiliating organizations should jointly consider, with a goal of increasing the </a:t>
            </a:r>
            <a:br>
              <a:rPr lang="en-US" sz="1800" b="0">
                <a:solidFill>
                  <a:srgbClr val="3F3F3F"/>
                </a:solidFill>
                <a:latin typeface="Calibri"/>
                <a:ea typeface="Calibri"/>
                <a:cs typeface="Calibri"/>
                <a:sym typeface="Calibri"/>
              </a:rPr>
            </a:br>
            <a:r>
              <a:rPr lang="en-US" sz="1800" b="0">
                <a:solidFill>
                  <a:srgbClr val="3F3F3F"/>
                </a:solidFill>
                <a:latin typeface="Calibri"/>
                <a:ea typeface="Calibri"/>
                <a:cs typeface="Calibri"/>
                <a:sym typeface="Calibri"/>
              </a:rPr>
              <a:t>value of care for their joint patient population.</a:t>
            </a:r>
            <a:endParaRPr/>
          </a:p>
          <a:p>
            <a:pPr marL="0" marR="0" lvl="0" indent="0" algn="l" rtl="0">
              <a:lnSpc>
                <a:spcPct val="94000"/>
              </a:lnSpc>
              <a:spcBef>
                <a:spcPts val="0"/>
              </a:spcBef>
              <a:spcAft>
                <a:spcPts val="0"/>
              </a:spcAft>
              <a:buClr>
                <a:srgbClr val="3F3F3F"/>
              </a:buClr>
              <a:buSzPts val="1800"/>
              <a:buFont typeface="Calibri"/>
              <a:buNone/>
            </a:pPr>
            <a:r>
              <a:rPr lang="en-US" sz="1800" b="0">
                <a:solidFill>
                  <a:srgbClr val="3F3F3F"/>
                </a:solidFill>
                <a:latin typeface="Calibri"/>
                <a:ea typeface="Calibri"/>
                <a:cs typeface="Calibri"/>
                <a:sym typeface="Calibri"/>
              </a:rPr>
              <a:t> </a:t>
            </a:r>
            <a:endParaRPr/>
          </a:p>
          <a:p>
            <a:pPr marL="0" marR="0" lvl="0" indent="0" algn="l" rtl="0">
              <a:lnSpc>
                <a:spcPct val="94000"/>
              </a:lnSpc>
              <a:spcBef>
                <a:spcPts val="0"/>
              </a:spcBef>
              <a:spcAft>
                <a:spcPts val="0"/>
              </a:spcAft>
              <a:buClr>
                <a:srgbClr val="3F3F3F"/>
              </a:buClr>
              <a:buSzPts val="1800"/>
              <a:buFont typeface="Calibri"/>
              <a:buNone/>
            </a:pPr>
            <a:r>
              <a:rPr lang="en-US" sz="1800" b="1">
                <a:solidFill>
                  <a:srgbClr val="3F3F3F"/>
                </a:solidFill>
                <a:latin typeface="Calibri"/>
                <a:ea typeface="Calibri"/>
                <a:cs typeface="Calibri"/>
                <a:sym typeface="Calibri"/>
              </a:rPr>
              <a:t>Instructions:</a:t>
            </a:r>
            <a:r>
              <a:rPr lang="en-US" sz="1800" b="0">
                <a:solidFill>
                  <a:srgbClr val="3F3F3F"/>
                </a:solidFill>
                <a:latin typeface="Calibri"/>
                <a:ea typeface="Calibri"/>
                <a:cs typeface="Calibri"/>
                <a:sym typeface="Calibri"/>
              </a:rPr>
              <a:t> Working together, consider the following discussion prompts as you seek to make explicit the similarities and differences between your organizations and collaborate on how you can protect and improve patient safety.</a:t>
            </a:r>
            <a:endParaRPr/>
          </a:p>
        </p:txBody>
      </p:sp>
      <p:grpSp>
        <p:nvGrpSpPr>
          <p:cNvPr id="941" name="Shape 941"/>
          <p:cNvGrpSpPr/>
          <p:nvPr/>
        </p:nvGrpSpPr>
        <p:grpSpPr>
          <a:xfrm>
            <a:off x="638176" y="2981324"/>
            <a:ext cx="7772398" cy="2095500"/>
            <a:chOff x="762000" y="5705475"/>
            <a:chExt cx="7839075" cy="790575"/>
          </a:xfrm>
        </p:grpSpPr>
        <p:cxnSp>
          <p:nvCxnSpPr>
            <p:cNvPr id="942" name="Shape 942"/>
            <p:cNvCxnSpPr/>
            <p:nvPr/>
          </p:nvCxnSpPr>
          <p:spPr>
            <a:xfrm>
              <a:off x="762000" y="5705475"/>
              <a:ext cx="7839075" cy="0"/>
            </a:xfrm>
            <a:prstGeom prst="straightConnector1">
              <a:avLst/>
            </a:prstGeom>
            <a:noFill/>
            <a:ln w="9525" cap="flat" cmpd="sng">
              <a:solidFill>
                <a:srgbClr val="FFC000"/>
              </a:solidFill>
              <a:prstDash val="solid"/>
              <a:round/>
              <a:headEnd type="none" w="med" len="med"/>
              <a:tailEnd type="none" w="med" len="med"/>
            </a:ln>
          </p:spPr>
        </p:cxnSp>
        <p:cxnSp>
          <p:nvCxnSpPr>
            <p:cNvPr id="943" name="Shape 943"/>
            <p:cNvCxnSpPr/>
            <p:nvPr/>
          </p:nvCxnSpPr>
          <p:spPr>
            <a:xfrm>
              <a:off x="762000" y="6496050"/>
              <a:ext cx="7839075" cy="0"/>
            </a:xfrm>
            <a:prstGeom prst="straightConnector1">
              <a:avLst/>
            </a:prstGeom>
            <a:noFill/>
            <a:ln w="9525" cap="flat" cmpd="sng">
              <a:solidFill>
                <a:srgbClr val="FFC000"/>
              </a:solidFill>
              <a:prstDash val="solid"/>
              <a:round/>
              <a:headEnd type="none" w="med" len="med"/>
              <a:tailEnd type="none" w="med" len="med"/>
            </a:ln>
          </p:spPr>
        </p:cxnSp>
      </p:gr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Shape 948"/>
        <p:cNvGrpSpPr/>
        <p:nvPr/>
      </p:nvGrpSpPr>
      <p:grpSpPr>
        <a:xfrm>
          <a:off x="0" y="0"/>
          <a:ext cx="0" cy="0"/>
          <a:chOff x="0" y="0"/>
          <a:chExt cx="0" cy="0"/>
        </a:xfrm>
      </p:grpSpPr>
      <p:sp>
        <p:nvSpPr>
          <p:cNvPr id="949" name="Shape 949"/>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Emergency situations</a:t>
            </a:r>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Shape 954"/>
        <p:cNvGrpSpPr/>
        <p:nvPr/>
      </p:nvGrpSpPr>
      <p:grpSpPr>
        <a:xfrm>
          <a:off x="0" y="0"/>
          <a:ext cx="0" cy="0"/>
          <a:chOff x="0" y="0"/>
          <a:chExt cx="0" cy="0"/>
        </a:xfrm>
      </p:grpSpPr>
      <p:sp>
        <p:nvSpPr>
          <p:cNvPr id="955" name="Shape 955"/>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does one get help for airway emergencies during nights and weekends?</a:t>
            </a:r>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Shape 960"/>
        <p:cNvGrpSpPr/>
        <p:nvPr/>
      </p:nvGrpSpPr>
      <p:grpSpPr>
        <a:xfrm>
          <a:off x="0" y="0"/>
          <a:ext cx="0" cy="0"/>
          <a:chOff x="0" y="0"/>
          <a:chExt cx="0" cy="0"/>
        </a:xfrm>
      </p:grpSpPr>
      <p:sp>
        <p:nvSpPr>
          <p:cNvPr id="961" name="Shape 961"/>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the on-call availability of vascular surgeons and thoracic surgeons.</a:t>
            </a:r>
            <a:endParaRPr/>
          </a:p>
        </p:txBody>
      </p:sp>
      <p:sp>
        <p:nvSpPr>
          <p:cNvPr id="962" name="Shape 962"/>
          <p:cNvSpPr/>
          <p:nvPr/>
        </p:nvSpPr>
        <p:spPr>
          <a:xfrm>
            <a:off x="762000" y="2685509"/>
            <a:ext cx="5715000" cy="276999"/>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i="1">
                <a:solidFill>
                  <a:schemeClr val="dk1"/>
                </a:solidFill>
                <a:latin typeface="Calibri"/>
                <a:ea typeface="Calibri"/>
                <a:cs typeface="Calibri"/>
                <a:sym typeface="Calibri"/>
              </a:rPr>
              <a:t>(include variation on nights, weekends, and holidays)</a:t>
            </a:r>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Shape 966"/>
        <p:cNvGrpSpPr/>
        <p:nvPr/>
      </p:nvGrpSpPr>
      <p:grpSpPr>
        <a:xfrm>
          <a:off x="0" y="0"/>
          <a:ext cx="0" cy="0"/>
          <a:chOff x="0" y="0"/>
          <a:chExt cx="0" cy="0"/>
        </a:xfrm>
      </p:grpSpPr>
      <p:sp>
        <p:nvSpPr>
          <p:cNvPr id="967" name="Shape 967"/>
          <p:cNvSpPr txBox="1">
            <a:spLocks noGrp="1"/>
          </p:cNvSpPr>
          <p:nvPr>
            <p:ph type="title"/>
          </p:nvPr>
        </p:nvSpPr>
        <p:spPr>
          <a:xfrm>
            <a:off x="762000" y="1463675"/>
            <a:ext cx="7315200" cy="196977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protocol for identifying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and transferring patients whose clinical complexity exceeds the unit’s ability to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care for them on the floor.</a:t>
            </a:r>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Shape 971"/>
        <p:cNvGrpSpPr/>
        <p:nvPr/>
      </p:nvGrpSpPr>
      <p:grpSpPr>
        <a:xfrm>
          <a:off x="0" y="0"/>
          <a:ext cx="0" cy="0"/>
          <a:chOff x="0" y="0"/>
          <a:chExt cx="0" cy="0"/>
        </a:xfrm>
      </p:grpSpPr>
      <p:sp>
        <p:nvSpPr>
          <p:cNvPr id="972" name="Shape 972"/>
          <p:cNvSpPr txBox="1">
            <a:spLocks noGrp="1"/>
          </p:cNvSpPr>
          <p:nvPr>
            <p:ph type="title"/>
          </p:nvPr>
        </p:nvSpPr>
        <p:spPr>
          <a:xfrm>
            <a:off x="762000" y="1463675"/>
            <a:ext cx="7315200" cy="147732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Are there cases and conditions for which this hospital’s anesthesia department is not comfortable or equipped to provide care?</a:t>
            </a:r>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Shape 977"/>
        <p:cNvGrpSpPr/>
        <p:nvPr/>
      </p:nvGrpSpPr>
      <p:grpSpPr>
        <a:xfrm>
          <a:off x="0" y="0"/>
          <a:ext cx="0" cy="0"/>
          <a:chOff x="0" y="0"/>
          <a:chExt cx="0" cy="0"/>
        </a:xfrm>
      </p:grpSpPr>
      <p:sp>
        <p:nvSpPr>
          <p:cNvPr id="978" name="Shape 978"/>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Roles and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responsibilities</a:t>
            </a:r>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Shape 983"/>
        <p:cNvGrpSpPr/>
        <p:nvPr/>
      </p:nvGrpSpPr>
      <p:grpSpPr>
        <a:xfrm>
          <a:off x="0" y="0"/>
          <a:ext cx="0" cy="0"/>
          <a:chOff x="0" y="0"/>
          <a:chExt cx="0" cy="0"/>
        </a:xfrm>
      </p:grpSpPr>
      <p:sp>
        <p:nvSpPr>
          <p:cNvPr id="984" name="Shape 984"/>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do you do to foster a team approach in the OR?</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Shape 306"/>
          <p:cNvSpPr txBox="1">
            <a:spLocks noGrp="1"/>
          </p:cNvSpPr>
          <p:nvPr>
            <p:ph type="title"/>
          </p:nvPr>
        </p:nvSpPr>
        <p:spPr>
          <a:xfrm>
            <a:off x="762000" y="1463675"/>
            <a:ext cx="7315200" cy="147732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is your hospital’s massive transfusion protocol activated for obstetric and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non-obstetric hemorrhage?</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Shape 989"/>
        <p:cNvGrpSpPr/>
        <p:nvPr/>
      </p:nvGrpSpPr>
      <p:grpSpPr>
        <a:xfrm>
          <a:off x="0" y="0"/>
          <a:ext cx="0" cy="0"/>
          <a:chOff x="0" y="0"/>
          <a:chExt cx="0" cy="0"/>
        </a:xfrm>
      </p:grpSpPr>
      <p:sp>
        <p:nvSpPr>
          <p:cNvPr id="990" name="Shape 990"/>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Infrastructure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and resources</a:t>
            </a:r>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Shape 995"/>
        <p:cNvGrpSpPr/>
        <p:nvPr/>
      </p:nvGrpSpPr>
      <p:grpSpPr>
        <a:xfrm>
          <a:off x="0" y="0"/>
          <a:ext cx="0" cy="0"/>
          <a:chOff x="0" y="0"/>
          <a:chExt cx="0" cy="0"/>
        </a:xfrm>
      </p:grpSpPr>
      <p:sp>
        <p:nvSpPr>
          <p:cNvPr id="996" name="Shape 996"/>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roles do physicians play in your pre‑admission testing center?</a:t>
            </a:r>
            <a:endParaRPr sz="3000" b="0" i="0" u="none" strike="noStrike" cap="none">
              <a:solidFill>
                <a:schemeClr val="dk1"/>
              </a:solidFill>
              <a:latin typeface="Calibri"/>
              <a:ea typeface="Calibri"/>
              <a:cs typeface="Calibri"/>
              <a:sym typeface="Calibri"/>
            </a:endParaRPr>
          </a:p>
        </p:txBody>
      </p:sp>
      <p:sp>
        <p:nvSpPr>
          <p:cNvPr id="997" name="Shape 997"/>
          <p:cNvSpPr/>
          <p:nvPr/>
        </p:nvSpPr>
        <p:spPr>
          <a:xfrm>
            <a:off x="911225" y="2801317"/>
            <a:ext cx="7571172" cy="1442254"/>
          </a:xfrm>
          <a:prstGeom prst="rect">
            <a:avLst/>
          </a:prstGeom>
          <a:noFill/>
          <a:ln>
            <a:noFill/>
          </a:ln>
        </p:spPr>
        <p:txBody>
          <a:bodyPr spcFirstLastPara="1" wrap="square" lIns="0" tIns="0" rIns="0" bIns="0" anchor="t" anchorCtr="0">
            <a:noAutofit/>
          </a:bodyPr>
          <a:lstStyle/>
          <a:p>
            <a:pPr marL="57150" marR="0" lvl="0" indent="0" algn="l" rtl="0">
              <a:lnSpc>
                <a:spcPct val="96000"/>
              </a:lnSpc>
              <a:spcBef>
                <a:spcPts val="0"/>
              </a:spcBef>
              <a:spcAft>
                <a:spcPts val="0"/>
              </a:spcAft>
              <a:buNone/>
            </a:pPr>
            <a:r>
              <a:rPr lang="en-US" sz="1600">
                <a:solidFill>
                  <a:srgbClr val="262626"/>
                </a:solidFill>
                <a:latin typeface="Calibri"/>
                <a:ea typeface="Calibri"/>
                <a:cs typeface="Calibri"/>
                <a:sym typeface="Calibri"/>
              </a:rPr>
              <a:t>CONSIDER</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Who sets standards? </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How are services/consults accessed? </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What is measured?</a:t>
            </a:r>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Shape 1002"/>
        <p:cNvGrpSpPr/>
        <p:nvPr/>
      </p:nvGrpSpPr>
      <p:grpSpPr>
        <a:xfrm>
          <a:off x="0" y="0"/>
          <a:ext cx="0" cy="0"/>
          <a:chOff x="0" y="0"/>
          <a:chExt cx="0" cy="0"/>
        </a:xfrm>
      </p:grpSpPr>
      <p:sp>
        <p:nvSpPr>
          <p:cNvPr id="1003" name="Shape 1003"/>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criteria do you use for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establishing operating privileges?</a:t>
            </a:r>
            <a:endParaRPr sz="3000" b="0" i="0" u="none" strike="noStrike" cap="none">
              <a:solidFill>
                <a:schemeClr val="dk1"/>
              </a:solidFill>
              <a:latin typeface="Calibri"/>
              <a:ea typeface="Calibri"/>
              <a:cs typeface="Calibri"/>
              <a:sym typeface="Calibri"/>
            </a:endParaRPr>
          </a:p>
        </p:txBody>
      </p:sp>
      <p:sp>
        <p:nvSpPr>
          <p:cNvPr id="1004" name="Shape 1004"/>
          <p:cNvSpPr/>
          <p:nvPr/>
        </p:nvSpPr>
        <p:spPr>
          <a:xfrm>
            <a:off x="762000" y="2702762"/>
            <a:ext cx="5715000" cy="276999"/>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i="1">
                <a:solidFill>
                  <a:schemeClr val="dk1"/>
                </a:solidFill>
                <a:latin typeface="Calibri"/>
                <a:ea typeface="Calibri"/>
                <a:cs typeface="Calibri"/>
                <a:sym typeface="Calibri"/>
              </a:rPr>
              <a:t>(i.e., which operations a surgeon may schedule)</a:t>
            </a:r>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Shape 1009"/>
        <p:cNvGrpSpPr/>
        <p:nvPr/>
      </p:nvGrpSpPr>
      <p:grpSpPr>
        <a:xfrm>
          <a:off x="0" y="0"/>
          <a:ext cx="0" cy="0"/>
          <a:chOff x="0" y="0"/>
          <a:chExt cx="0" cy="0"/>
        </a:xfrm>
      </p:grpSpPr>
      <p:sp>
        <p:nvSpPr>
          <p:cNvPr id="1010" name="Shape 1010"/>
          <p:cNvSpPr txBox="1">
            <a:spLocks noGrp="1"/>
          </p:cNvSpPr>
          <p:nvPr>
            <p:ph type="title"/>
          </p:nvPr>
        </p:nvSpPr>
        <p:spPr>
          <a:xfrm>
            <a:off x="762000" y="1463675"/>
            <a:ext cx="7315200" cy="147732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are the guidelines for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surgical and medical staff coverage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on nights and weekends?</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Shape 1014"/>
        <p:cNvGrpSpPr/>
        <p:nvPr/>
      </p:nvGrpSpPr>
      <p:grpSpPr>
        <a:xfrm>
          <a:off x="0" y="0"/>
          <a:ext cx="0" cy="0"/>
          <a:chOff x="0" y="0"/>
          <a:chExt cx="0" cy="0"/>
        </a:xfrm>
      </p:grpSpPr>
      <p:sp>
        <p:nvSpPr>
          <p:cNvPr id="1015" name="Shape 1015"/>
          <p:cNvSpPr txBox="1">
            <a:spLocks noGrp="1"/>
          </p:cNvSpPr>
          <p:nvPr>
            <p:ph type="title"/>
          </p:nvPr>
        </p:nvSpPr>
        <p:spPr>
          <a:xfrm>
            <a:off x="762000" y="1463675"/>
            <a:ext cx="7315200" cy="147732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the availability of critical consulting services (cardiology, renal, and infectious diseases) at night and on weekends?</a:t>
            </a:r>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Shape 1019"/>
        <p:cNvGrpSpPr/>
        <p:nvPr/>
      </p:nvGrpSpPr>
      <p:grpSpPr>
        <a:xfrm>
          <a:off x="0" y="0"/>
          <a:ext cx="0" cy="0"/>
          <a:chOff x="0" y="0"/>
          <a:chExt cx="0" cy="0"/>
        </a:xfrm>
      </p:grpSpPr>
      <p:sp>
        <p:nvSpPr>
          <p:cNvPr id="1020" name="Shape 1020"/>
          <p:cNvSpPr txBox="1">
            <a:spLocks noGrp="1"/>
          </p:cNvSpPr>
          <p:nvPr>
            <p:ph type="title"/>
          </p:nvPr>
        </p:nvSpPr>
        <p:spPr>
          <a:xfrm>
            <a:off x="762000" y="1463675"/>
            <a:ext cx="7315200" cy="147732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the policy for doing cases in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the operating room overnight and/or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on weekends?</a:t>
            </a:r>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Shape 1024"/>
        <p:cNvGrpSpPr/>
        <p:nvPr/>
      </p:nvGrpSpPr>
      <p:grpSpPr>
        <a:xfrm>
          <a:off x="0" y="0"/>
          <a:ext cx="0" cy="0"/>
          <a:chOff x="0" y="0"/>
          <a:chExt cx="0" cy="0"/>
        </a:xfrm>
      </p:grpSpPr>
      <p:sp>
        <p:nvSpPr>
          <p:cNvPr id="1025" name="Shape 1025"/>
          <p:cNvSpPr txBox="1">
            <a:spLocks noGrp="1"/>
          </p:cNvSpPr>
          <p:nvPr>
            <p:ph type="title"/>
          </p:nvPr>
        </p:nvSpPr>
        <p:spPr>
          <a:xfrm>
            <a:off x="762000" y="1463675"/>
            <a:ext cx="7315200" cy="246221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Explain how the pre-operative process assures that there is sufficient information and time to make certain that a patient undergoing an elective surgery is optimized for that surgery.</a:t>
            </a:r>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Shape 1030"/>
        <p:cNvGrpSpPr/>
        <p:nvPr/>
      </p:nvGrpSpPr>
      <p:grpSpPr>
        <a:xfrm>
          <a:off x="0" y="0"/>
          <a:ext cx="0" cy="0"/>
          <a:chOff x="0" y="0"/>
          <a:chExt cx="0" cy="0"/>
        </a:xfrm>
      </p:grpSpPr>
      <p:sp>
        <p:nvSpPr>
          <p:cNvPr id="1031" name="Shape 1031"/>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Patient safety and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quality improvement</a:t>
            </a:r>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Shape 1036"/>
        <p:cNvGrpSpPr/>
        <p:nvPr/>
      </p:nvGrpSpPr>
      <p:grpSpPr>
        <a:xfrm>
          <a:off x="0" y="0"/>
          <a:ext cx="0" cy="0"/>
          <a:chOff x="0" y="0"/>
          <a:chExt cx="0" cy="0"/>
        </a:xfrm>
      </p:grpSpPr>
      <p:sp>
        <p:nvSpPr>
          <p:cNvPr id="1037" name="Shape 1037"/>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system for tracking operative complication rates in each department.</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Shape 1042"/>
        <p:cNvGrpSpPr/>
        <p:nvPr/>
      </p:nvGrpSpPr>
      <p:grpSpPr>
        <a:xfrm>
          <a:off x="0" y="0"/>
          <a:ext cx="0" cy="0"/>
          <a:chOff x="0" y="0"/>
          <a:chExt cx="0" cy="0"/>
        </a:xfrm>
      </p:grpSpPr>
      <p:sp>
        <p:nvSpPr>
          <p:cNvPr id="1043" name="Shape 1043"/>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your policy on concurrent surgery?</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Shape 312"/>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institution’s disaster plan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and related staff training.</a:t>
            </a:r>
            <a:endParaRP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Shape 1048"/>
        <p:cNvGrpSpPr/>
        <p:nvPr/>
      </p:nvGrpSpPr>
      <p:grpSpPr>
        <a:xfrm>
          <a:off x="0" y="0"/>
          <a:ext cx="0" cy="0"/>
          <a:chOff x="0" y="0"/>
          <a:chExt cx="0" cy="0"/>
        </a:xfrm>
      </p:grpSpPr>
      <p:sp>
        <p:nvSpPr>
          <p:cNvPr id="1049" name="Shape 1049"/>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your policy on procedural volume standards?</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Shape 1054"/>
        <p:cNvGrpSpPr/>
        <p:nvPr/>
      </p:nvGrpSpPr>
      <p:grpSpPr>
        <a:xfrm>
          <a:off x="0" y="0"/>
          <a:ext cx="0" cy="0"/>
          <a:chOff x="0" y="0"/>
          <a:chExt cx="0" cy="0"/>
        </a:xfrm>
      </p:grpSpPr>
      <p:sp>
        <p:nvSpPr>
          <p:cNvPr id="1055" name="Shape 1055"/>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Quantitative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patient safety parameters</a:t>
            </a:r>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Shape 1060"/>
        <p:cNvGrpSpPr/>
        <p:nvPr/>
      </p:nvGrpSpPr>
      <p:grpSpPr>
        <a:xfrm>
          <a:off x="0" y="0"/>
          <a:ext cx="0" cy="0"/>
          <a:chOff x="0" y="0"/>
          <a:chExt cx="0" cy="0"/>
        </a:xfrm>
      </p:grpSpPr>
      <p:sp>
        <p:nvSpPr>
          <p:cNvPr id="1061" name="Shape 1061"/>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many morbidity and mortality conferences occurred last year?</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Shape 1065"/>
        <p:cNvGrpSpPr/>
        <p:nvPr/>
      </p:nvGrpSpPr>
      <p:grpSpPr>
        <a:xfrm>
          <a:off x="0" y="0"/>
          <a:ext cx="0" cy="0"/>
          <a:chOff x="0" y="0"/>
          <a:chExt cx="0" cy="0"/>
        </a:xfrm>
      </p:grpSpPr>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Shape 1070"/>
        <p:cNvGrpSpPr/>
        <p:nvPr/>
      </p:nvGrpSpPr>
      <p:grpSpPr>
        <a:xfrm>
          <a:off x="0" y="0"/>
          <a:ext cx="0" cy="0"/>
          <a:chOff x="0" y="0"/>
          <a:chExt cx="0" cy="0"/>
        </a:xfrm>
      </p:grpSpPr>
      <p:sp>
        <p:nvSpPr>
          <p:cNvPr id="1071" name="Shape 1071"/>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High-priority questions</a:t>
            </a:r>
            <a:endParaRPr sz="2500" b="1" i="1" u="none" strike="noStrike" cap="none">
              <a:solidFill>
                <a:srgbClr val="3F3F3F"/>
              </a:solidFill>
              <a:latin typeface="Calibri"/>
              <a:ea typeface="Calibri"/>
              <a:cs typeface="Calibri"/>
              <a:sym typeface="Calibri"/>
            </a:endParaRPr>
          </a:p>
        </p:txBody>
      </p:sp>
      <p:sp>
        <p:nvSpPr>
          <p:cNvPr id="1072" name="Shape 1072"/>
          <p:cNvSpPr txBox="1"/>
          <p:nvPr/>
        </p:nvSpPr>
        <p:spPr>
          <a:xfrm>
            <a:off x="762001" y="3121025"/>
            <a:ext cx="7648754" cy="1526252"/>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3F3F3F"/>
              </a:buClr>
              <a:buSzPts val="2200"/>
              <a:buFont typeface="Calibri"/>
              <a:buNone/>
            </a:pPr>
            <a:r>
              <a:rPr lang="en-US" sz="2200" b="1">
                <a:solidFill>
                  <a:srgbClr val="3F3F3F"/>
                </a:solidFill>
                <a:latin typeface="Calibri"/>
                <a:ea typeface="Calibri"/>
                <a:cs typeface="Calibri"/>
                <a:sym typeface="Calibri"/>
              </a:rPr>
              <a:t>Instructions for clinical leaders: </a:t>
            </a:r>
            <a:r>
              <a:rPr lang="en-US" sz="2200" b="0">
                <a:solidFill>
                  <a:srgbClr val="3F3F3F"/>
                </a:solidFill>
                <a:latin typeface="Calibri"/>
                <a:ea typeface="Calibri"/>
                <a:cs typeface="Calibri"/>
                <a:sym typeface="Calibri"/>
              </a:rPr>
              <a:t>The following subset of prompts from the </a:t>
            </a:r>
            <a:r>
              <a:rPr lang="en-US" sz="2200" b="0" i="1">
                <a:solidFill>
                  <a:srgbClr val="3F3F3F"/>
                </a:solidFill>
                <a:latin typeface="Calibri"/>
                <a:ea typeface="Calibri"/>
                <a:cs typeface="Calibri"/>
                <a:sym typeface="Calibri"/>
              </a:rPr>
              <a:t>All-specialty discussion guide</a:t>
            </a:r>
            <a:r>
              <a:rPr lang="en-US" sz="2200" b="0">
                <a:solidFill>
                  <a:srgbClr val="3F3F3F"/>
                </a:solidFill>
                <a:latin typeface="Calibri"/>
                <a:ea typeface="Calibri"/>
                <a:cs typeface="Calibri"/>
                <a:sym typeface="Calibri"/>
              </a:rPr>
              <a:t> can be used to explore areas of difference that can significantly impact patient safety. </a:t>
            </a:r>
            <a:endParaRPr/>
          </a:p>
          <a:p>
            <a:pPr marL="0" marR="0" lvl="0" indent="0" algn="l" rtl="0">
              <a:lnSpc>
                <a:spcPct val="94000"/>
              </a:lnSpc>
              <a:spcBef>
                <a:spcPts val="1500"/>
              </a:spcBef>
              <a:spcAft>
                <a:spcPts val="0"/>
              </a:spcAft>
              <a:buClr>
                <a:srgbClr val="3F3F3F"/>
              </a:buClr>
              <a:buSzPts val="2200"/>
              <a:buFont typeface="Calibri"/>
              <a:buNone/>
            </a:pPr>
            <a:r>
              <a:rPr lang="en-US" sz="2200" b="0">
                <a:solidFill>
                  <a:srgbClr val="3F3F3F"/>
                </a:solidFill>
                <a:latin typeface="Calibri"/>
                <a:ea typeface="Calibri"/>
                <a:cs typeface="Calibri"/>
                <a:sym typeface="Calibri"/>
              </a:rPr>
              <a:t>If you can only work through a short list of topics, start with these.</a:t>
            </a:r>
            <a:endParaRPr/>
          </a:p>
        </p:txBody>
      </p:sp>
      <p:grpSp>
        <p:nvGrpSpPr>
          <p:cNvPr id="1073" name="Shape 1073"/>
          <p:cNvGrpSpPr/>
          <p:nvPr/>
        </p:nvGrpSpPr>
        <p:grpSpPr>
          <a:xfrm>
            <a:off x="638176" y="3000375"/>
            <a:ext cx="7850216" cy="1821792"/>
            <a:chOff x="762000" y="5705475"/>
            <a:chExt cx="7839075" cy="790575"/>
          </a:xfrm>
        </p:grpSpPr>
        <p:cxnSp>
          <p:nvCxnSpPr>
            <p:cNvPr id="1074" name="Shape 1074"/>
            <p:cNvCxnSpPr/>
            <p:nvPr/>
          </p:nvCxnSpPr>
          <p:spPr>
            <a:xfrm>
              <a:off x="762000" y="5705475"/>
              <a:ext cx="7839075" cy="0"/>
            </a:xfrm>
            <a:prstGeom prst="straightConnector1">
              <a:avLst/>
            </a:prstGeom>
            <a:noFill/>
            <a:ln w="9525" cap="flat" cmpd="sng">
              <a:solidFill>
                <a:srgbClr val="FFC000"/>
              </a:solidFill>
              <a:prstDash val="solid"/>
              <a:round/>
              <a:headEnd type="none" w="med" len="med"/>
              <a:tailEnd type="none" w="med" len="med"/>
            </a:ln>
          </p:spPr>
        </p:cxnSp>
        <p:cxnSp>
          <p:nvCxnSpPr>
            <p:cNvPr id="1075" name="Shape 1075"/>
            <p:cNvCxnSpPr/>
            <p:nvPr/>
          </p:nvCxnSpPr>
          <p:spPr>
            <a:xfrm>
              <a:off x="762000" y="6496050"/>
              <a:ext cx="7839075" cy="0"/>
            </a:xfrm>
            <a:prstGeom prst="straightConnector1">
              <a:avLst/>
            </a:prstGeom>
            <a:noFill/>
            <a:ln w="9525" cap="flat" cmpd="sng">
              <a:solidFill>
                <a:srgbClr val="FFC000"/>
              </a:solidFill>
              <a:prstDash val="solid"/>
              <a:round/>
              <a:headEnd type="none" w="med" len="med"/>
              <a:tailEnd type="none" w="med" len="med"/>
            </a:ln>
          </p:spPr>
        </p:cxnSp>
      </p:grpSp>
      <p:sp>
        <p:nvSpPr>
          <p:cNvPr id="1076" name="Shape 1076"/>
          <p:cNvSpPr txBox="1"/>
          <p:nvPr/>
        </p:nvSpPr>
        <p:spPr>
          <a:xfrm>
            <a:off x="762000" y="2196921"/>
            <a:ext cx="7972425" cy="307777"/>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2500"/>
              <a:buFont typeface="Calibri"/>
              <a:buNone/>
            </a:pPr>
            <a:r>
              <a:rPr lang="en-US" sz="2500" b="1">
                <a:solidFill>
                  <a:srgbClr val="3F3F3F"/>
                </a:solidFill>
                <a:latin typeface="Calibri"/>
                <a:ea typeface="Calibri"/>
                <a:cs typeface="Calibri"/>
                <a:sym typeface="Calibri"/>
              </a:rPr>
              <a:t>from the </a:t>
            </a:r>
            <a:r>
              <a:rPr lang="en-US" sz="2500" b="1" i="1">
                <a:solidFill>
                  <a:srgbClr val="3F3F3F"/>
                </a:solidFill>
                <a:latin typeface="Calibri"/>
                <a:ea typeface="Calibri"/>
                <a:cs typeface="Calibri"/>
                <a:sym typeface="Calibri"/>
              </a:rPr>
              <a:t>All-specialty discussion guide</a:t>
            </a:r>
            <a:endParaRP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Shape 1081"/>
        <p:cNvGrpSpPr/>
        <p:nvPr/>
      </p:nvGrpSpPr>
      <p:grpSpPr>
        <a:xfrm>
          <a:off x="0" y="0"/>
          <a:ext cx="0" cy="0"/>
          <a:chOff x="0" y="0"/>
          <a:chExt cx="0" cy="0"/>
        </a:xfrm>
      </p:grpSpPr>
      <p:sp>
        <p:nvSpPr>
          <p:cNvPr id="1082" name="Shape 1082"/>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Emergency situations</a:t>
            </a:r>
            <a:endParaRP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Shape 1087"/>
        <p:cNvGrpSpPr/>
        <p:nvPr/>
      </p:nvGrpSpPr>
      <p:grpSpPr>
        <a:xfrm>
          <a:off x="0" y="0"/>
          <a:ext cx="0" cy="0"/>
          <a:chOff x="0" y="0"/>
          <a:chExt cx="0" cy="0"/>
        </a:xfrm>
      </p:grpSpPr>
      <p:sp>
        <p:nvSpPr>
          <p:cNvPr id="1088" name="Shape 1088"/>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how you call and run a code at your institution.</a:t>
            </a:r>
            <a:endParaRP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Shape 1093"/>
        <p:cNvGrpSpPr/>
        <p:nvPr/>
      </p:nvGrpSpPr>
      <p:grpSpPr>
        <a:xfrm>
          <a:off x="0" y="0"/>
          <a:ext cx="0" cy="0"/>
          <a:chOff x="0" y="0"/>
          <a:chExt cx="0" cy="0"/>
        </a:xfrm>
      </p:grpSpPr>
      <p:sp>
        <p:nvSpPr>
          <p:cNvPr id="1094" name="Shape 1094"/>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Roles and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responsibilities</a:t>
            </a:r>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Shape 1099"/>
        <p:cNvGrpSpPr/>
        <p:nvPr/>
      </p:nvGrpSpPr>
      <p:grpSpPr>
        <a:xfrm>
          <a:off x="0" y="0"/>
          <a:ext cx="0" cy="0"/>
          <a:chOff x="0" y="0"/>
          <a:chExt cx="0" cy="0"/>
        </a:xfrm>
      </p:grpSpPr>
      <p:sp>
        <p:nvSpPr>
          <p:cNvPr id="1100" name="Shape 1100"/>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services are not available on nights and weekends?</a:t>
            </a:r>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Shape 1105"/>
        <p:cNvGrpSpPr/>
        <p:nvPr/>
      </p:nvGrpSpPr>
      <p:grpSpPr>
        <a:xfrm>
          <a:off x="0" y="0"/>
          <a:ext cx="0" cy="0"/>
          <a:chOff x="0" y="0"/>
          <a:chExt cx="0" cy="0"/>
        </a:xfrm>
      </p:grpSpPr>
      <p:sp>
        <p:nvSpPr>
          <p:cNvPr id="1106" name="Shape 1106"/>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Who is responsible for each step of a transfer to the ICU, from decision to transfer to completion of relocation?</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Shape 318"/>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Roles and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responsibilities</a:t>
            </a:r>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Shape 1111"/>
        <p:cNvGrpSpPr/>
        <p:nvPr/>
      </p:nvGrpSpPr>
      <p:grpSpPr>
        <a:xfrm>
          <a:off x="0" y="0"/>
          <a:ext cx="0" cy="0"/>
          <a:chOff x="0" y="0"/>
          <a:chExt cx="0" cy="0"/>
        </a:xfrm>
      </p:grpSpPr>
      <p:sp>
        <p:nvSpPr>
          <p:cNvPr id="1112" name="Shape 1112"/>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Infrastructure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and resources</a:t>
            </a:r>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Shape 1117"/>
        <p:cNvGrpSpPr/>
        <p:nvPr/>
      </p:nvGrpSpPr>
      <p:grpSpPr>
        <a:xfrm>
          <a:off x="0" y="0"/>
          <a:ext cx="0" cy="0"/>
          <a:chOff x="0" y="0"/>
          <a:chExt cx="0" cy="0"/>
        </a:xfrm>
      </p:grpSpPr>
      <p:sp>
        <p:nvSpPr>
          <p:cNvPr id="1118" name="Shape 1118"/>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your protocol for identifying and transferring patients into or out of a unit when their clinical complexity no longer matches the unit’s ability to care for them?</a:t>
            </a:r>
            <a:endParaRPr/>
          </a:p>
        </p:txBody>
      </p:sp>
      <p:sp>
        <p:nvSpPr>
          <p:cNvPr id="1119" name="Shape 1119"/>
          <p:cNvSpPr/>
          <p:nvPr/>
        </p:nvSpPr>
        <p:spPr>
          <a:xfrm>
            <a:off x="762000" y="3706575"/>
            <a:ext cx="6794205" cy="276999"/>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i="1">
                <a:solidFill>
                  <a:schemeClr val="dk1"/>
                </a:solidFill>
                <a:latin typeface="Calibri"/>
                <a:ea typeface="Calibri"/>
                <a:cs typeface="Calibri"/>
                <a:sym typeface="Calibri"/>
              </a:rPr>
              <a:t>(Describe what is included for both intra- and inter-hospital transfers.)</a:t>
            </a:r>
            <a:endParaRP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Shape 1124"/>
        <p:cNvGrpSpPr/>
        <p:nvPr/>
      </p:nvGrpSpPr>
      <p:grpSpPr>
        <a:xfrm>
          <a:off x="0" y="0"/>
          <a:ext cx="0" cy="0"/>
          <a:chOff x="0" y="0"/>
          <a:chExt cx="0" cy="0"/>
        </a:xfrm>
      </p:grpSpPr>
      <p:sp>
        <p:nvSpPr>
          <p:cNvPr id="1125" name="Shape 1125"/>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ICU(s).</a:t>
            </a:r>
            <a:endParaRPr sz="3000" b="0" i="0" u="none" strike="noStrike" cap="none">
              <a:solidFill>
                <a:schemeClr val="dk1"/>
              </a:solidFill>
              <a:latin typeface="Calibri"/>
              <a:ea typeface="Calibri"/>
              <a:cs typeface="Calibri"/>
              <a:sym typeface="Calibri"/>
            </a:endParaRPr>
          </a:p>
        </p:txBody>
      </p:sp>
      <p:sp>
        <p:nvSpPr>
          <p:cNvPr id="1126" name="Shape 1126"/>
          <p:cNvSpPr/>
          <p:nvPr/>
        </p:nvSpPr>
        <p:spPr>
          <a:xfrm>
            <a:off x="911225" y="2259650"/>
            <a:ext cx="6882884" cy="2890728"/>
          </a:xfrm>
          <a:prstGeom prst="rect">
            <a:avLst/>
          </a:prstGeom>
          <a:noFill/>
          <a:ln>
            <a:noFill/>
          </a:ln>
        </p:spPr>
        <p:txBody>
          <a:bodyPr spcFirstLastPara="1" wrap="square" lIns="0" tIns="0" rIns="0" bIns="0" anchor="t" anchorCtr="0">
            <a:noAutofit/>
          </a:bodyPr>
          <a:lstStyle/>
          <a:p>
            <a:pPr marL="285750" marR="0" lvl="0" indent="-228600" algn="l" rtl="0">
              <a:lnSpc>
                <a:spcPct val="96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Open unit or closed?</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Intensivist-led?</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Who is in in-house during nights and weekends?</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What type of coverage does the intensivist provide on nights and weekends?</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What can be accomplished in the ICU overnight and during weekends (e.g., line placement, dialysis initiation)?</a:t>
            </a:r>
            <a:endParaRP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Shape 1131"/>
        <p:cNvGrpSpPr/>
        <p:nvPr/>
      </p:nvGrpSpPr>
      <p:grpSpPr>
        <a:xfrm>
          <a:off x="0" y="0"/>
          <a:ext cx="0" cy="0"/>
          <a:chOff x="0" y="0"/>
          <a:chExt cx="0" cy="0"/>
        </a:xfrm>
      </p:grpSpPr>
      <p:sp>
        <p:nvSpPr>
          <p:cNvPr id="1132" name="Shape 1132"/>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Patient safety and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quality improvement</a:t>
            </a:r>
            <a:endParaRP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Shape 1137"/>
        <p:cNvGrpSpPr/>
        <p:nvPr/>
      </p:nvGrpSpPr>
      <p:grpSpPr>
        <a:xfrm>
          <a:off x="0" y="0"/>
          <a:ext cx="0" cy="0"/>
          <a:chOff x="0" y="0"/>
          <a:chExt cx="0" cy="0"/>
        </a:xfrm>
      </p:grpSpPr>
      <p:sp>
        <p:nvSpPr>
          <p:cNvPr id="1138" name="Shape 1138"/>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how each department collects, aggregates, and trends complication rates.</a:t>
            </a:r>
            <a:endParaRPr sz="3000" b="0" i="0" u="none" strike="noStrike" cap="none">
              <a:solidFill>
                <a:schemeClr val="dk1"/>
              </a:solidFill>
              <a:latin typeface="Calibri"/>
              <a:ea typeface="Calibri"/>
              <a:cs typeface="Calibri"/>
              <a:sym typeface="Calibri"/>
            </a:endParaRPr>
          </a:p>
        </p:txBody>
      </p:sp>
      <p:sp>
        <p:nvSpPr>
          <p:cNvPr id="1139" name="Shape 1139"/>
          <p:cNvSpPr/>
          <p:nvPr/>
        </p:nvSpPr>
        <p:spPr>
          <a:xfrm>
            <a:off x="911225" y="2821625"/>
            <a:ext cx="6882884" cy="1128963"/>
          </a:xfrm>
          <a:prstGeom prst="rect">
            <a:avLst/>
          </a:prstGeom>
          <a:noFill/>
          <a:ln>
            <a:noFill/>
          </a:ln>
        </p:spPr>
        <p:txBody>
          <a:bodyPr spcFirstLastPara="1" wrap="square" lIns="0" tIns="0" rIns="0" bIns="0" anchor="t" anchorCtr="0">
            <a:noAutofit/>
          </a:bodyPr>
          <a:lstStyle/>
          <a:p>
            <a:pPr marL="285750" marR="0" lvl="0" indent="-228600" algn="l" rtl="0">
              <a:lnSpc>
                <a:spcPct val="96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Does each department determine what to track?</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How do you ensure that all departments collect and report information in a similar way?</a:t>
            </a:r>
            <a:endParaRP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Shape 1144"/>
        <p:cNvGrpSpPr/>
        <p:nvPr/>
      </p:nvGrpSpPr>
      <p:grpSpPr>
        <a:xfrm>
          <a:off x="0" y="0"/>
          <a:ext cx="0" cy="0"/>
          <a:chOff x="0" y="0"/>
          <a:chExt cx="0" cy="0"/>
        </a:xfrm>
      </p:grpSpPr>
      <p:sp>
        <p:nvSpPr>
          <p:cNvPr id="1145" name="Shape 1145"/>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policy and procedure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for handoffs when the responsible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clinician changes.</a:t>
            </a:r>
            <a:endParaRP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Shape 1150"/>
        <p:cNvGrpSpPr/>
        <p:nvPr/>
      </p:nvGrpSpPr>
      <p:grpSpPr>
        <a:xfrm>
          <a:off x="0" y="0"/>
          <a:ext cx="0" cy="0"/>
          <a:chOff x="0" y="0"/>
          <a:chExt cx="0" cy="0"/>
        </a:xfrm>
      </p:grpSpPr>
      <p:sp>
        <p:nvSpPr>
          <p:cNvPr id="1151" name="Shape 1151"/>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how your institution does mock drills.</a:t>
            </a:r>
            <a:endParaRPr/>
          </a:p>
        </p:txBody>
      </p:sp>
      <p:sp>
        <p:nvSpPr>
          <p:cNvPr id="1152" name="Shape 1152"/>
          <p:cNvSpPr/>
          <p:nvPr/>
        </p:nvSpPr>
        <p:spPr>
          <a:xfrm>
            <a:off x="911225" y="2801317"/>
            <a:ext cx="7571172" cy="1844223"/>
          </a:xfrm>
          <a:prstGeom prst="rect">
            <a:avLst/>
          </a:prstGeom>
          <a:noFill/>
          <a:ln>
            <a:noFill/>
          </a:ln>
        </p:spPr>
        <p:txBody>
          <a:bodyPr spcFirstLastPara="1" wrap="square" lIns="0" tIns="0" rIns="0" bIns="0" anchor="t" anchorCtr="0">
            <a:noAutofit/>
          </a:bodyPr>
          <a:lstStyle/>
          <a:p>
            <a:pPr marL="57150" marR="0" lvl="0" indent="0" algn="l" rtl="0">
              <a:lnSpc>
                <a:spcPct val="96000"/>
              </a:lnSpc>
              <a:spcBef>
                <a:spcPts val="0"/>
              </a:spcBef>
              <a:spcAft>
                <a:spcPts val="0"/>
              </a:spcAft>
              <a:buNone/>
            </a:pPr>
            <a:r>
              <a:rPr lang="en-US" sz="1600">
                <a:solidFill>
                  <a:srgbClr val="262626"/>
                </a:solidFill>
                <a:latin typeface="Calibri"/>
                <a:ea typeface="Calibri"/>
                <a:cs typeface="Calibri"/>
                <a:sym typeface="Calibri"/>
              </a:rPr>
              <a:t>CONSIDER</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format (e.g., team briefings vs huddles)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frequency</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content</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participants</a:t>
            </a:r>
            <a:endParaRP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Shape 1157"/>
        <p:cNvGrpSpPr/>
        <p:nvPr/>
      </p:nvGrpSpPr>
      <p:grpSpPr>
        <a:xfrm>
          <a:off x="0" y="0"/>
          <a:ext cx="0" cy="0"/>
          <a:chOff x="0" y="0"/>
          <a:chExt cx="0" cy="0"/>
        </a:xfrm>
      </p:grpSpPr>
      <p:sp>
        <p:nvSpPr>
          <p:cNvPr id="1158" name="Shape 1158"/>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Culture</a:t>
            </a:r>
            <a:endParaRP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Shape 1163"/>
        <p:cNvGrpSpPr/>
        <p:nvPr/>
      </p:nvGrpSpPr>
      <p:grpSpPr>
        <a:xfrm>
          <a:off x="0" y="0"/>
          <a:ext cx="0" cy="0"/>
          <a:chOff x="0" y="0"/>
          <a:chExt cx="0" cy="0"/>
        </a:xfrm>
      </p:grpSpPr>
      <p:sp>
        <p:nvSpPr>
          <p:cNvPr id="1164" name="Shape 1164"/>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are quality metrics made visible to institutional leaders and to frontline staff?</a:t>
            </a:r>
            <a:endParaRPr/>
          </a:p>
        </p:txBody>
      </p:sp>
      <p:sp>
        <p:nvSpPr>
          <p:cNvPr id="1165" name="Shape 1165"/>
          <p:cNvSpPr/>
          <p:nvPr/>
        </p:nvSpPr>
        <p:spPr>
          <a:xfrm>
            <a:off x="761999" y="2724835"/>
            <a:ext cx="5915025" cy="276999"/>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i="1">
                <a:solidFill>
                  <a:schemeClr val="dk1"/>
                </a:solidFill>
                <a:latin typeface="Calibri"/>
                <a:ea typeface="Calibri"/>
                <a:cs typeface="Calibri"/>
                <a:sym typeface="Calibri"/>
              </a:rPr>
              <a:t>(e.g., survival rates, infection rates, and patient satisfaction)</a:t>
            </a:r>
            <a:endParaRP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Shape 1170"/>
        <p:cNvGrpSpPr/>
        <p:nvPr/>
      </p:nvGrpSpPr>
      <p:grpSpPr>
        <a:xfrm>
          <a:off x="0" y="0"/>
          <a:ext cx="0" cy="0"/>
          <a:chOff x="0" y="0"/>
          <a:chExt cx="0" cy="0"/>
        </a:xfrm>
      </p:grpSpPr>
      <p:sp>
        <p:nvSpPr>
          <p:cNvPr id="1171" name="Shape 1171"/>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factors influence the appointment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of department chairs?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Shape 324"/>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services are not available on nights and weekends?</a:t>
            </a:r>
            <a:endParaRP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Shape 1175"/>
        <p:cNvGrpSpPr/>
        <p:nvPr/>
      </p:nvGrpSpPr>
      <p:grpSpPr>
        <a:xfrm>
          <a:off x="0" y="0"/>
          <a:ext cx="0" cy="0"/>
          <a:chOff x="0" y="0"/>
          <a:chExt cx="0" cy="0"/>
        </a:xfrm>
      </p:grpSpPr>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Shape 1179"/>
        <p:cNvGrpSpPr/>
        <p:nvPr/>
      </p:nvGrpSpPr>
      <p:grpSpPr>
        <a:xfrm>
          <a:off x="0" y="0"/>
          <a:ext cx="0" cy="0"/>
          <a:chOff x="0" y="0"/>
          <a:chExt cx="0" cy="0"/>
        </a:xfrm>
      </p:grpSpPr>
      <p:sp>
        <p:nvSpPr>
          <p:cNvPr id="1180" name="Shape 1180"/>
          <p:cNvSpPr/>
          <p:nvPr/>
        </p:nvSpPr>
        <p:spPr>
          <a:xfrm>
            <a:off x="0" y="0"/>
            <a:ext cx="9144000" cy="1123949"/>
          </a:xfrm>
          <a:prstGeom prst="rect">
            <a:avLst/>
          </a:prstGeom>
          <a:solidFill>
            <a:srgbClr val="FFC000"/>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181" name="Shape 1181"/>
          <p:cNvSpPr txBox="1">
            <a:spLocks noGrp="1"/>
          </p:cNvSpPr>
          <p:nvPr>
            <p:ph type="title"/>
          </p:nvPr>
        </p:nvSpPr>
        <p:spPr>
          <a:xfrm>
            <a:off x="457200" y="661471"/>
            <a:ext cx="8229600" cy="369332"/>
          </a:xfrm>
          <a:prstGeom prst="rect">
            <a:avLst/>
          </a:prstGeom>
          <a:noFill/>
          <a:ln>
            <a:noFill/>
          </a:ln>
        </p:spPr>
        <p:txBody>
          <a:bodyPr spcFirstLastPara="1" wrap="square" lIns="0" tIns="0" rIns="0" bIns="0" anchor="ctr" anchorCtr="0">
            <a:noAutofit/>
          </a:bodyPr>
          <a:lstStyle/>
          <a:p>
            <a:pPr marL="0" marR="0" lvl="0" indent="0" algn="l" rtl="0">
              <a:spcBef>
                <a:spcPts val="0"/>
              </a:spcBef>
              <a:spcAft>
                <a:spcPts val="0"/>
              </a:spcAft>
              <a:buClr>
                <a:schemeClr val="dk1"/>
              </a:buClr>
              <a:buSzPts val="2400"/>
              <a:buFont typeface="Calibri"/>
              <a:buNone/>
            </a:pPr>
            <a:r>
              <a:rPr lang="en-US" sz="2400" b="0" i="0" u="none" strike="noStrike" cap="none">
                <a:solidFill>
                  <a:schemeClr val="dk1"/>
                </a:solidFill>
                <a:latin typeface="Calibri"/>
                <a:ea typeface="Calibri"/>
                <a:cs typeface="Calibri"/>
                <a:sym typeface="Calibri"/>
              </a:rPr>
              <a:t>References</a:t>
            </a:r>
            <a:endParaRPr sz="2400" b="1" i="0" u="none" strike="noStrike" cap="none">
              <a:solidFill>
                <a:schemeClr val="dk1"/>
              </a:solidFill>
              <a:latin typeface="Calibri"/>
              <a:ea typeface="Calibri"/>
              <a:cs typeface="Calibri"/>
              <a:sym typeface="Calibri"/>
            </a:endParaRPr>
          </a:p>
        </p:txBody>
      </p:sp>
      <p:sp>
        <p:nvSpPr>
          <p:cNvPr id="1182" name="Shape 1182"/>
          <p:cNvSpPr txBox="1"/>
          <p:nvPr/>
        </p:nvSpPr>
        <p:spPr>
          <a:xfrm>
            <a:off x="457200" y="1463675"/>
            <a:ext cx="6029326" cy="284090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200"/>
              <a:buFont typeface="Calibri"/>
              <a:buNone/>
            </a:pPr>
            <a:r>
              <a:rPr lang="en-US" sz="1200" b="1" u="sng" dirty="0">
                <a:solidFill>
                  <a:schemeClr val="dk1"/>
                </a:solidFill>
                <a:latin typeface="Calibri"/>
                <a:ea typeface="Calibri"/>
                <a:cs typeface="Calibri"/>
                <a:sym typeface="Calibri"/>
              </a:rPr>
              <a:t>All-Specialty </a:t>
            </a:r>
            <a:endParaRPr dirty="0"/>
          </a:p>
          <a:p>
            <a:pPr marL="0" marR="0" lvl="0" indent="0" algn="l" rtl="0">
              <a:spcBef>
                <a:spcPts val="1500"/>
              </a:spcBef>
              <a:spcAft>
                <a:spcPts val="0"/>
              </a:spcAft>
              <a:buClr>
                <a:schemeClr val="dk1"/>
              </a:buClr>
              <a:buSzPts val="1200"/>
              <a:buFont typeface="Calibri"/>
              <a:buNone/>
            </a:pPr>
            <a:r>
              <a:rPr lang="en-US" sz="1200" dirty="0">
                <a:solidFill>
                  <a:schemeClr val="dk1"/>
                </a:solidFill>
                <a:latin typeface="Calibri"/>
                <a:ea typeface="Calibri"/>
                <a:cs typeface="Calibri"/>
                <a:sym typeface="Calibri"/>
              </a:rPr>
              <a:t>SOURCES</a:t>
            </a:r>
            <a:endParaRPr dirty="0"/>
          </a:p>
          <a:p>
            <a:pPr marL="114300" marR="0" lvl="0" indent="-114300" algn="l" rtl="0">
              <a:spcBef>
                <a:spcPts val="300"/>
              </a:spcBef>
              <a:spcAft>
                <a:spcPts val="0"/>
              </a:spcAft>
              <a:buClr>
                <a:schemeClr val="dk1"/>
              </a:buClr>
              <a:buSzPts val="1200"/>
              <a:buFont typeface="Arial"/>
              <a:buChar char="•"/>
            </a:pPr>
            <a:r>
              <a:rPr lang="en-US" sz="1200" dirty="0">
                <a:solidFill>
                  <a:schemeClr val="dk1"/>
                </a:solidFill>
                <a:latin typeface="Calibri"/>
                <a:ea typeface="Calibri"/>
                <a:cs typeface="Calibri"/>
                <a:sym typeface="Calibri"/>
              </a:rPr>
              <a:t>CRICO System Expansion Retreat: October 2015</a:t>
            </a:r>
            <a:endParaRPr dirty="0"/>
          </a:p>
          <a:p>
            <a:pPr marL="114300" marR="0" lvl="0" indent="-114300" algn="l" rtl="0">
              <a:spcBef>
                <a:spcPts val="300"/>
              </a:spcBef>
              <a:spcAft>
                <a:spcPts val="0"/>
              </a:spcAft>
              <a:buClr>
                <a:schemeClr val="dk1"/>
              </a:buClr>
              <a:buSzPts val="1200"/>
              <a:buFont typeface="Arial"/>
              <a:buChar char="•"/>
            </a:pPr>
            <a:r>
              <a:rPr lang="en-US" sz="1200" dirty="0">
                <a:solidFill>
                  <a:schemeClr val="dk1"/>
                </a:solidFill>
                <a:latin typeface="Calibri"/>
                <a:ea typeface="Calibri"/>
                <a:cs typeface="Calibri"/>
                <a:sym typeface="Calibri"/>
              </a:rPr>
              <a:t>CRICO Working Group meetings: November 2015, February 2016</a:t>
            </a:r>
            <a:endParaRPr dirty="0"/>
          </a:p>
          <a:p>
            <a:pPr marL="114300" marR="0" lvl="0" indent="-114300" algn="l" rtl="0">
              <a:spcBef>
                <a:spcPts val="300"/>
              </a:spcBef>
              <a:spcAft>
                <a:spcPts val="0"/>
              </a:spcAft>
              <a:buClr>
                <a:schemeClr val="dk1"/>
              </a:buClr>
              <a:buSzPts val="1200"/>
              <a:buFont typeface="Arial"/>
              <a:buChar char="•"/>
            </a:pPr>
            <a:r>
              <a:rPr lang="en-US" sz="1200" dirty="0">
                <a:solidFill>
                  <a:schemeClr val="dk1"/>
                </a:solidFill>
                <a:latin typeface="Calibri"/>
                <a:ea typeface="Calibri"/>
                <a:cs typeface="Calibri"/>
                <a:sym typeface="Calibri"/>
              </a:rPr>
              <a:t>CRICO Leadership input</a:t>
            </a:r>
            <a:endParaRPr dirty="0"/>
          </a:p>
          <a:p>
            <a:pPr marL="114300" marR="0" lvl="0" indent="-114300" algn="l" rtl="0">
              <a:spcBef>
                <a:spcPts val="300"/>
              </a:spcBef>
              <a:spcAft>
                <a:spcPts val="0"/>
              </a:spcAft>
              <a:buClr>
                <a:schemeClr val="dk1"/>
              </a:buClr>
              <a:buSzPts val="1200"/>
              <a:buFont typeface="Arial"/>
              <a:buChar char="•"/>
            </a:pPr>
            <a:r>
              <a:rPr lang="en-US" sz="1200" dirty="0">
                <a:solidFill>
                  <a:schemeClr val="dk1"/>
                </a:solidFill>
                <a:latin typeface="Calibri"/>
                <a:ea typeface="Calibri"/>
                <a:cs typeface="Calibri"/>
                <a:sym typeface="Calibri"/>
              </a:rPr>
              <a:t>CRICO chiefs of Emergency Medicine (EM), Obstetrics (Ob), and Surgery and individual Attending (12 total in EM, OB, Surgery, and Anesthesia)</a:t>
            </a:r>
            <a:endParaRPr dirty="0"/>
          </a:p>
          <a:p>
            <a:pPr marL="0" marR="0" lvl="0" indent="0" algn="l" rtl="0">
              <a:spcBef>
                <a:spcPts val="1500"/>
              </a:spcBef>
              <a:spcAft>
                <a:spcPts val="0"/>
              </a:spcAft>
              <a:buClr>
                <a:schemeClr val="dk1"/>
              </a:buClr>
              <a:buSzPts val="1200"/>
              <a:buFont typeface="Calibri"/>
              <a:buNone/>
            </a:pPr>
            <a:r>
              <a:rPr lang="en-US" sz="1200" dirty="0">
                <a:solidFill>
                  <a:schemeClr val="dk1"/>
                </a:solidFill>
                <a:latin typeface="Calibri"/>
                <a:ea typeface="Calibri"/>
                <a:cs typeface="Calibri"/>
                <a:sym typeface="Calibri"/>
              </a:rPr>
              <a:t>CITATIONS</a:t>
            </a:r>
            <a:endParaRPr dirty="0"/>
          </a:p>
          <a:p>
            <a:pPr marL="114300" marR="0" lvl="0" indent="-114300" algn="l" rtl="0">
              <a:spcBef>
                <a:spcPts val="300"/>
              </a:spcBef>
              <a:spcAft>
                <a:spcPts val="0"/>
              </a:spcAft>
              <a:buClr>
                <a:schemeClr val="dk1"/>
              </a:buClr>
              <a:buSzPts val="1200"/>
              <a:buFont typeface="Arial"/>
              <a:buChar char="•"/>
            </a:pPr>
            <a:r>
              <a:rPr lang="en-US" sz="1200" dirty="0">
                <a:solidFill>
                  <a:schemeClr val="dk1"/>
                </a:solidFill>
                <a:latin typeface="Calibri"/>
                <a:ea typeface="Calibri"/>
                <a:cs typeface="Calibri"/>
                <a:sym typeface="Calibri"/>
              </a:rPr>
              <a:t>WMS Survey: http://worldmanagementsurvey.org/academic-research/healthcare/</a:t>
            </a:r>
            <a:endParaRPr dirty="0"/>
          </a:p>
          <a:p>
            <a:pPr marL="114300" marR="0" lvl="0" indent="-114300" algn="l" rtl="0">
              <a:spcBef>
                <a:spcPts val="300"/>
              </a:spcBef>
              <a:spcAft>
                <a:spcPts val="0"/>
              </a:spcAft>
              <a:buClr>
                <a:schemeClr val="dk1"/>
              </a:buClr>
              <a:buSzPts val="1200"/>
              <a:buFont typeface="Arial"/>
              <a:buChar char="•"/>
            </a:pPr>
            <a:r>
              <a:rPr lang="en-US" sz="1200" dirty="0">
                <a:solidFill>
                  <a:schemeClr val="dk1"/>
                </a:solidFill>
                <a:latin typeface="Calibri"/>
                <a:ea typeface="Calibri"/>
                <a:cs typeface="Calibri"/>
                <a:sym typeface="Calibri"/>
              </a:rPr>
              <a:t>How Culture Affects Mergers and Acquisitions. Miller, Robert. Industrial Management 2000</a:t>
            </a:r>
            <a:endParaRPr dirty="0"/>
          </a:p>
        </p:txBody>
      </p:sp>
      <p:sp>
        <p:nvSpPr>
          <p:cNvPr id="1183" name="Shape 1183"/>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184" name="Shape 1184"/>
          <p:cNvSpPr txBox="1"/>
          <p:nvPr/>
        </p:nvSpPr>
        <p:spPr>
          <a:xfrm>
            <a:off x="762000" y="6551110"/>
            <a:ext cx="8113989" cy="17992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References</a:t>
            </a:r>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Shape 1188"/>
        <p:cNvGrpSpPr/>
        <p:nvPr/>
      </p:nvGrpSpPr>
      <p:grpSpPr>
        <a:xfrm>
          <a:off x="0" y="0"/>
          <a:ext cx="0" cy="0"/>
          <a:chOff x="0" y="0"/>
          <a:chExt cx="0" cy="0"/>
        </a:xfrm>
      </p:grpSpPr>
      <p:sp>
        <p:nvSpPr>
          <p:cNvPr id="1189" name="Shape 1189"/>
          <p:cNvSpPr/>
          <p:nvPr/>
        </p:nvSpPr>
        <p:spPr>
          <a:xfrm>
            <a:off x="0" y="0"/>
            <a:ext cx="9144000" cy="1123949"/>
          </a:xfrm>
          <a:prstGeom prst="rect">
            <a:avLst/>
          </a:prstGeom>
          <a:solidFill>
            <a:srgbClr val="FFC000"/>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190" name="Shape 1190"/>
          <p:cNvSpPr txBox="1">
            <a:spLocks noGrp="1"/>
          </p:cNvSpPr>
          <p:nvPr>
            <p:ph type="title"/>
          </p:nvPr>
        </p:nvSpPr>
        <p:spPr>
          <a:xfrm>
            <a:off x="457200" y="661471"/>
            <a:ext cx="8229600" cy="369332"/>
          </a:xfrm>
          <a:prstGeom prst="rect">
            <a:avLst/>
          </a:prstGeom>
          <a:noFill/>
          <a:ln>
            <a:noFill/>
          </a:ln>
        </p:spPr>
        <p:txBody>
          <a:bodyPr spcFirstLastPara="1" wrap="square" lIns="0" tIns="0" rIns="0" bIns="0" anchor="ctr" anchorCtr="0">
            <a:noAutofit/>
          </a:bodyPr>
          <a:lstStyle/>
          <a:p>
            <a:pPr marL="0" marR="0" lvl="0" indent="0" algn="l" rtl="0">
              <a:spcBef>
                <a:spcPts val="0"/>
              </a:spcBef>
              <a:spcAft>
                <a:spcPts val="0"/>
              </a:spcAft>
              <a:buClr>
                <a:schemeClr val="dk1"/>
              </a:buClr>
              <a:buSzPts val="2400"/>
              <a:buFont typeface="Calibri"/>
              <a:buNone/>
            </a:pPr>
            <a:r>
              <a:rPr lang="en-US" sz="2400" b="0" i="0" u="none" strike="noStrike" cap="none">
                <a:solidFill>
                  <a:schemeClr val="dk1"/>
                </a:solidFill>
                <a:latin typeface="Calibri"/>
                <a:ea typeface="Calibri"/>
                <a:cs typeface="Calibri"/>
                <a:sym typeface="Calibri"/>
              </a:rPr>
              <a:t>References</a:t>
            </a:r>
            <a:endParaRPr sz="2400" b="1" i="0" u="none" strike="noStrike" cap="none">
              <a:solidFill>
                <a:schemeClr val="dk1"/>
              </a:solidFill>
              <a:latin typeface="Calibri"/>
              <a:ea typeface="Calibri"/>
              <a:cs typeface="Calibri"/>
              <a:sym typeface="Calibri"/>
            </a:endParaRPr>
          </a:p>
        </p:txBody>
      </p:sp>
      <p:sp>
        <p:nvSpPr>
          <p:cNvPr id="1191" name="Shape 1191"/>
          <p:cNvSpPr txBox="1"/>
          <p:nvPr/>
        </p:nvSpPr>
        <p:spPr>
          <a:xfrm>
            <a:off x="457199" y="1463675"/>
            <a:ext cx="6029325" cy="50012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200"/>
              <a:buFont typeface="Calibri"/>
              <a:buNone/>
            </a:pPr>
            <a:r>
              <a:rPr lang="en-US" sz="1200" b="1" u="sng" dirty="0">
                <a:solidFill>
                  <a:schemeClr val="dk1"/>
                </a:solidFill>
                <a:latin typeface="Calibri"/>
                <a:ea typeface="Calibri"/>
                <a:cs typeface="Calibri"/>
                <a:sym typeface="Calibri"/>
              </a:rPr>
              <a:t>Emergency Medicine</a:t>
            </a:r>
            <a:endParaRPr dirty="0"/>
          </a:p>
          <a:p>
            <a:pPr marL="0" marR="0" lvl="0" indent="0" algn="l" rtl="0">
              <a:spcBef>
                <a:spcPts val="1500"/>
              </a:spcBef>
              <a:spcAft>
                <a:spcPts val="0"/>
              </a:spcAft>
              <a:buClr>
                <a:schemeClr val="dk1"/>
              </a:buClr>
              <a:buSzPts val="1200"/>
              <a:buFont typeface="Calibri"/>
              <a:buNone/>
            </a:pPr>
            <a:r>
              <a:rPr lang="en-US" sz="1200" dirty="0">
                <a:solidFill>
                  <a:schemeClr val="dk1"/>
                </a:solidFill>
                <a:latin typeface="Calibri"/>
                <a:ea typeface="Calibri"/>
                <a:cs typeface="Calibri"/>
                <a:sym typeface="Calibri"/>
              </a:rPr>
              <a:t>SOURCES</a:t>
            </a:r>
            <a:endParaRPr dirty="0"/>
          </a:p>
          <a:p>
            <a:pPr marL="114300" marR="0" lvl="0" indent="-114300" algn="l" rtl="0">
              <a:spcBef>
                <a:spcPts val="300"/>
              </a:spcBef>
              <a:spcAft>
                <a:spcPts val="0"/>
              </a:spcAft>
              <a:buClr>
                <a:schemeClr val="dk1"/>
              </a:buClr>
              <a:buSzPts val="1200"/>
              <a:buFont typeface="Arial"/>
              <a:buChar char="•"/>
            </a:pPr>
            <a:r>
              <a:rPr lang="en-US" sz="1200" dirty="0">
                <a:solidFill>
                  <a:schemeClr val="dk1"/>
                </a:solidFill>
                <a:latin typeface="Calibri"/>
                <a:ea typeface="Calibri"/>
                <a:cs typeface="Calibri"/>
                <a:sym typeface="Calibri"/>
              </a:rPr>
              <a:t>CRICO EM chiefs’ meetings</a:t>
            </a:r>
            <a:endParaRPr dirty="0"/>
          </a:p>
          <a:p>
            <a:pPr marL="114300" marR="0" lvl="0" indent="-114300" algn="l" rtl="0">
              <a:spcBef>
                <a:spcPts val="300"/>
              </a:spcBef>
              <a:spcAft>
                <a:spcPts val="0"/>
              </a:spcAft>
              <a:buClr>
                <a:schemeClr val="dk1"/>
              </a:buClr>
              <a:buSzPts val="1200"/>
              <a:buFont typeface="Arial"/>
              <a:buChar char="•"/>
            </a:pPr>
            <a:r>
              <a:rPr lang="en-US" sz="1200" dirty="0">
                <a:solidFill>
                  <a:schemeClr val="dk1"/>
                </a:solidFill>
                <a:latin typeface="Calibri"/>
                <a:ea typeface="Calibri"/>
                <a:cs typeface="Calibri"/>
                <a:sym typeface="Calibri"/>
              </a:rPr>
              <a:t>Literature review</a:t>
            </a:r>
            <a:endParaRPr dirty="0"/>
          </a:p>
          <a:p>
            <a:pPr marL="114300" marR="0" lvl="0" indent="-114300" algn="l" rtl="0">
              <a:spcBef>
                <a:spcPts val="300"/>
              </a:spcBef>
              <a:spcAft>
                <a:spcPts val="0"/>
              </a:spcAft>
              <a:buClr>
                <a:schemeClr val="dk1"/>
              </a:buClr>
              <a:buSzPts val="1200"/>
              <a:buFont typeface="Arial"/>
              <a:buChar char="•"/>
            </a:pPr>
            <a:r>
              <a:rPr lang="en-US" sz="1200" dirty="0">
                <a:solidFill>
                  <a:schemeClr val="dk1"/>
                </a:solidFill>
                <a:latin typeface="Calibri"/>
                <a:ea typeface="Calibri"/>
                <a:cs typeface="Calibri"/>
                <a:sym typeface="Calibri"/>
              </a:rPr>
              <a:t>Interview with chair of the CRICO EM chiefs group and two EM frontline physicians</a:t>
            </a:r>
            <a:endParaRPr dirty="0"/>
          </a:p>
          <a:p>
            <a:pPr marL="0" marR="0" lvl="0" indent="0" algn="l" rtl="0">
              <a:spcBef>
                <a:spcPts val="1500"/>
              </a:spcBef>
              <a:spcAft>
                <a:spcPts val="0"/>
              </a:spcAft>
              <a:buClr>
                <a:schemeClr val="dk1"/>
              </a:buClr>
              <a:buSzPts val="1200"/>
              <a:buFont typeface="Calibri"/>
              <a:buNone/>
            </a:pPr>
            <a:r>
              <a:rPr lang="en-US" sz="1200" dirty="0">
                <a:solidFill>
                  <a:schemeClr val="dk1"/>
                </a:solidFill>
                <a:latin typeface="Calibri"/>
                <a:ea typeface="Calibri"/>
                <a:cs typeface="Calibri"/>
                <a:sym typeface="Calibri"/>
              </a:rPr>
              <a:t>CITATIONS</a:t>
            </a:r>
            <a:endParaRPr dirty="0"/>
          </a:p>
          <a:p>
            <a:pPr marL="114300" marR="0" lvl="0" indent="-114300" algn="l" rtl="0">
              <a:spcBef>
                <a:spcPts val="300"/>
              </a:spcBef>
              <a:spcAft>
                <a:spcPts val="0"/>
              </a:spcAft>
              <a:buClr>
                <a:schemeClr val="dk1"/>
              </a:buClr>
              <a:buSzPts val="1200"/>
              <a:buFont typeface="Arial"/>
              <a:buChar char="•"/>
            </a:pPr>
            <a:r>
              <a:rPr lang="en-US" sz="1200" dirty="0">
                <a:solidFill>
                  <a:schemeClr val="dk1"/>
                </a:solidFill>
                <a:latin typeface="Calibri"/>
                <a:ea typeface="Calibri"/>
                <a:cs typeface="Calibri"/>
                <a:sym typeface="Calibri"/>
              </a:rPr>
              <a:t>Framework for quality and safety in the emergency department. International Federation for Emergency Medicine, 2012</a:t>
            </a:r>
            <a:endParaRPr dirty="0"/>
          </a:p>
          <a:p>
            <a:pPr marL="114300" marR="0" lvl="0" indent="-114300" algn="l" rtl="0">
              <a:spcBef>
                <a:spcPts val="300"/>
              </a:spcBef>
              <a:spcAft>
                <a:spcPts val="0"/>
              </a:spcAft>
              <a:buClr>
                <a:schemeClr val="dk1"/>
              </a:buClr>
              <a:buSzPts val="1200"/>
              <a:buFont typeface="Arial"/>
              <a:buChar char="•"/>
            </a:pPr>
            <a:r>
              <a:rPr lang="en-US" sz="1200" dirty="0">
                <a:solidFill>
                  <a:schemeClr val="dk1"/>
                </a:solidFill>
                <a:latin typeface="Calibri"/>
                <a:ea typeface="Calibri"/>
                <a:cs typeface="Calibri"/>
                <a:sym typeface="Calibri"/>
              </a:rPr>
              <a:t>Graff et al. Measuring and improving quality in emergency medicine. Academic Emergency Medicine. 2002;9(11)</a:t>
            </a:r>
            <a:endParaRPr dirty="0"/>
          </a:p>
          <a:p>
            <a:pPr marL="114300" marR="0" lvl="0" indent="-114300" algn="l" rtl="0">
              <a:spcBef>
                <a:spcPts val="300"/>
              </a:spcBef>
              <a:spcAft>
                <a:spcPts val="0"/>
              </a:spcAft>
              <a:buClr>
                <a:schemeClr val="dk1"/>
              </a:buClr>
              <a:buSzPts val="1200"/>
              <a:buFont typeface="Arial"/>
              <a:buChar char="•"/>
            </a:pPr>
            <a:r>
              <a:rPr lang="en-US" sz="1200" dirty="0">
                <a:solidFill>
                  <a:schemeClr val="dk1"/>
                </a:solidFill>
                <a:latin typeface="Calibri"/>
                <a:ea typeface="Calibri"/>
                <a:cs typeface="Calibri"/>
                <a:sym typeface="Calibri"/>
              </a:rPr>
              <a:t>Sayed et al. Measuring quality in emergency medical services: a review of clinical performance indicators. Emergency Medicine International. 2012, Article ID 161630</a:t>
            </a:r>
            <a:endParaRPr dirty="0"/>
          </a:p>
          <a:p>
            <a:pPr marL="114300" marR="0" lvl="0" indent="-114300" algn="l" rtl="0">
              <a:spcBef>
                <a:spcPts val="300"/>
              </a:spcBef>
              <a:spcAft>
                <a:spcPts val="0"/>
              </a:spcAft>
              <a:buClr>
                <a:schemeClr val="dk1"/>
              </a:buClr>
              <a:buSzPts val="1200"/>
              <a:buFont typeface="Arial"/>
              <a:buChar char="•"/>
            </a:pPr>
            <a:r>
              <a:rPr lang="en-US" sz="1200" dirty="0">
                <a:solidFill>
                  <a:schemeClr val="dk1"/>
                </a:solidFill>
                <a:latin typeface="Calibri"/>
                <a:ea typeface="Calibri"/>
                <a:cs typeface="Calibri"/>
                <a:sym typeface="Calibri"/>
              </a:rPr>
              <a:t>AHRQ Hospital Survey on Patient Safety http://www.ahrq.gov/sites/default/files/wysiwyg/professionals/quality-patient-safety/patientsafetyculture/hospital/resources/hospscanform.pdf</a:t>
            </a:r>
            <a:endParaRPr dirty="0"/>
          </a:p>
          <a:p>
            <a:pPr marL="114300" marR="0" lvl="0" indent="-114300" algn="l" rtl="0">
              <a:spcBef>
                <a:spcPts val="300"/>
              </a:spcBef>
              <a:spcAft>
                <a:spcPts val="0"/>
              </a:spcAft>
              <a:buClr>
                <a:schemeClr val="dk1"/>
              </a:buClr>
              <a:buSzPts val="1200"/>
              <a:buFont typeface="Arial"/>
              <a:buChar char="•"/>
            </a:pPr>
            <a:r>
              <a:rPr lang="en-US" sz="1200" dirty="0">
                <a:solidFill>
                  <a:schemeClr val="dk1"/>
                </a:solidFill>
                <a:latin typeface="Calibri"/>
                <a:ea typeface="Calibri"/>
                <a:cs typeface="Calibri"/>
                <a:sym typeface="Calibri"/>
              </a:rPr>
              <a:t>CMS Hospital Compare (HCAHPS and Clinical Results): https://www.medicare.gov/hospitalcompare/search.htmlPediatric Life Support Guidelines: http://cpr.heart.org/AHAECC/CPRAndECC/Training/HealthcareProfessional/Pediatric/UCM_476258_PALS.jsp</a:t>
            </a:r>
            <a:endParaRPr dirty="0"/>
          </a:p>
        </p:txBody>
      </p:sp>
      <p:sp>
        <p:nvSpPr>
          <p:cNvPr id="1192" name="Shape 1192"/>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193" name="Shape 1193"/>
          <p:cNvSpPr txBox="1"/>
          <p:nvPr/>
        </p:nvSpPr>
        <p:spPr>
          <a:xfrm>
            <a:off x="762000" y="6551110"/>
            <a:ext cx="8113989" cy="17992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References</a:t>
            </a:r>
            <a:endParaRP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Shape 1197"/>
        <p:cNvGrpSpPr/>
        <p:nvPr/>
      </p:nvGrpSpPr>
      <p:grpSpPr>
        <a:xfrm>
          <a:off x="0" y="0"/>
          <a:ext cx="0" cy="0"/>
          <a:chOff x="0" y="0"/>
          <a:chExt cx="0" cy="0"/>
        </a:xfrm>
      </p:grpSpPr>
      <p:sp>
        <p:nvSpPr>
          <p:cNvPr id="1198" name="Shape 1198"/>
          <p:cNvSpPr/>
          <p:nvPr/>
        </p:nvSpPr>
        <p:spPr>
          <a:xfrm>
            <a:off x="0" y="0"/>
            <a:ext cx="9144000" cy="1123949"/>
          </a:xfrm>
          <a:prstGeom prst="rect">
            <a:avLst/>
          </a:prstGeom>
          <a:solidFill>
            <a:srgbClr val="FFC000"/>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199" name="Shape 1199"/>
          <p:cNvSpPr txBox="1">
            <a:spLocks noGrp="1"/>
          </p:cNvSpPr>
          <p:nvPr>
            <p:ph type="title"/>
          </p:nvPr>
        </p:nvSpPr>
        <p:spPr>
          <a:xfrm>
            <a:off x="457200" y="661471"/>
            <a:ext cx="8229600" cy="369332"/>
          </a:xfrm>
          <a:prstGeom prst="rect">
            <a:avLst/>
          </a:prstGeom>
          <a:noFill/>
          <a:ln>
            <a:noFill/>
          </a:ln>
        </p:spPr>
        <p:txBody>
          <a:bodyPr spcFirstLastPara="1" wrap="square" lIns="0" tIns="0" rIns="0" bIns="0" anchor="ctr" anchorCtr="0">
            <a:noAutofit/>
          </a:bodyPr>
          <a:lstStyle/>
          <a:p>
            <a:pPr marL="0" marR="0" lvl="0" indent="0" algn="l" rtl="0">
              <a:spcBef>
                <a:spcPts val="0"/>
              </a:spcBef>
              <a:spcAft>
                <a:spcPts val="0"/>
              </a:spcAft>
              <a:buClr>
                <a:schemeClr val="dk1"/>
              </a:buClr>
              <a:buSzPts val="2400"/>
              <a:buFont typeface="Calibri"/>
              <a:buNone/>
            </a:pPr>
            <a:r>
              <a:rPr lang="en-US" sz="2400" b="0" i="0" u="none" strike="noStrike" cap="none">
                <a:solidFill>
                  <a:schemeClr val="dk1"/>
                </a:solidFill>
                <a:latin typeface="Calibri"/>
                <a:ea typeface="Calibri"/>
                <a:cs typeface="Calibri"/>
                <a:sym typeface="Calibri"/>
              </a:rPr>
              <a:t>References</a:t>
            </a:r>
            <a:endParaRPr sz="2400" b="1" i="0" u="none" strike="noStrike" cap="none">
              <a:solidFill>
                <a:schemeClr val="dk1"/>
              </a:solidFill>
              <a:latin typeface="Calibri"/>
              <a:ea typeface="Calibri"/>
              <a:cs typeface="Calibri"/>
              <a:sym typeface="Calibri"/>
            </a:endParaRPr>
          </a:p>
        </p:txBody>
      </p:sp>
      <p:sp>
        <p:nvSpPr>
          <p:cNvPr id="1200" name="Shape 1200"/>
          <p:cNvSpPr txBox="1"/>
          <p:nvPr/>
        </p:nvSpPr>
        <p:spPr>
          <a:xfrm>
            <a:off x="457199" y="1463675"/>
            <a:ext cx="6029325" cy="374668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200"/>
              <a:buFont typeface="Calibri"/>
              <a:buNone/>
            </a:pPr>
            <a:r>
              <a:rPr lang="en-US" sz="1200" b="1" u="sng">
                <a:solidFill>
                  <a:schemeClr val="dk1"/>
                </a:solidFill>
                <a:latin typeface="Calibri"/>
                <a:ea typeface="Calibri"/>
                <a:cs typeface="Calibri"/>
                <a:sym typeface="Calibri"/>
              </a:rPr>
              <a:t>Obstetrics</a:t>
            </a:r>
            <a:endParaRPr/>
          </a:p>
          <a:p>
            <a:pPr marL="0" marR="0" lvl="0" indent="0" algn="l" rtl="0">
              <a:spcBef>
                <a:spcPts val="150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SOURCES</a:t>
            </a:r>
            <a:endParaRPr/>
          </a:p>
          <a:p>
            <a:pPr marL="114300" marR="0" lvl="0" indent="-114300" algn="l" rtl="0">
              <a:spcBef>
                <a:spcPts val="30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CRICO Ob chiefs’ meetings</a:t>
            </a:r>
            <a:endParaRPr/>
          </a:p>
          <a:p>
            <a:pPr marL="114300" marR="0" lvl="0" indent="-114300" algn="l" rtl="0">
              <a:spcBef>
                <a:spcPts val="30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Literature review</a:t>
            </a:r>
            <a:endParaRPr/>
          </a:p>
          <a:p>
            <a:pPr marL="114300" marR="0" lvl="0" indent="-114300" algn="l" rtl="0">
              <a:spcBef>
                <a:spcPts val="30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Interview with two chiefs and two frontline physicians with affiliation experience</a:t>
            </a:r>
            <a:endParaRPr/>
          </a:p>
          <a:p>
            <a:pPr marL="114300" marR="0" lvl="0" indent="-114300" algn="l" rtl="0">
              <a:spcBef>
                <a:spcPts val="30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CRICO Obstetrics Clinical Guidelines https://www.rmf.harvard.edu/Clinician-Resources/Guidelines-Algorithms/2014/OB-HTML-Guideline-Home-Page</a:t>
            </a:r>
            <a:endParaRPr/>
          </a:p>
          <a:p>
            <a:pPr marL="0" marR="0" lvl="0" indent="0" algn="l" rtl="0">
              <a:spcBef>
                <a:spcPts val="150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CITATIONS</a:t>
            </a:r>
            <a:endParaRPr/>
          </a:p>
          <a:p>
            <a:pPr marL="114300" marR="0" lvl="0" indent="-114300" algn="l" rtl="0">
              <a:spcBef>
                <a:spcPts val="30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AHRQ Hospital Survey on Patient Safety http://www.ahrq.gov/sites/default/files/wysiwyg/professionals/quality-patient-safety/patientsafetyculture/hospital/resources/hospscanform.pdf </a:t>
            </a:r>
            <a:endParaRPr/>
          </a:p>
          <a:p>
            <a:pPr marL="114300" marR="0" lvl="0" indent="-114300" algn="l" rtl="0">
              <a:spcBef>
                <a:spcPts val="30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Mann et al. Assessing quality in obstetrical care: development of standardized measures. Journal on Quality and Patient Safety. 2006;32(9).</a:t>
            </a:r>
            <a:endParaRPr/>
          </a:p>
          <a:p>
            <a:pPr marL="114300" marR="0" lvl="0" indent="-114300" algn="l" rtl="0">
              <a:spcBef>
                <a:spcPts val="30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CMS Hospital Compare (HCAHPS and Clinical Results): https://www.medicare.gov/hospitalcompare/search.html</a:t>
            </a:r>
            <a:endParaRPr/>
          </a:p>
        </p:txBody>
      </p:sp>
      <p:sp>
        <p:nvSpPr>
          <p:cNvPr id="1201" name="Shape 1201"/>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202" name="Shape 1202"/>
          <p:cNvSpPr txBox="1"/>
          <p:nvPr/>
        </p:nvSpPr>
        <p:spPr>
          <a:xfrm>
            <a:off x="762000" y="6551110"/>
            <a:ext cx="8113989" cy="17992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References</a:t>
            </a:r>
            <a:endParaRP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Shape 1206"/>
        <p:cNvGrpSpPr/>
        <p:nvPr/>
      </p:nvGrpSpPr>
      <p:grpSpPr>
        <a:xfrm>
          <a:off x="0" y="0"/>
          <a:ext cx="0" cy="0"/>
          <a:chOff x="0" y="0"/>
          <a:chExt cx="0" cy="0"/>
        </a:xfrm>
      </p:grpSpPr>
      <p:sp>
        <p:nvSpPr>
          <p:cNvPr id="1207" name="Shape 1207"/>
          <p:cNvSpPr/>
          <p:nvPr/>
        </p:nvSpPr>
        <p:spPr>
          <a:xfrm>
            <a:off x="0" y="0"/>
            <a:ext cx="9144000" cy="1123949"/>
          </a:xfrm>
          <a:prstGeom prst="rect">
            <a:avLst/>
          </a:prstGeom>
          <a:solidFill>
            <a:srgbClr val="FFC000"/>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208" name="Shape 1208"/>
          <p:cNvSpPr txBox="1">
            <a:spLocks noGrp="1"/>
          </p:cNvSpPr>
          <p:nvPr>
            <p:ph type="title"/>
          </p:nvPr>
        </p:nvSpPr>
        <p:spPr>
          <a:xfrm>
            <a:off x="457200" y="661471"/>
            <a:ext cx="8229600" cy="369332"/>
          </a:xfrm>
          <a:prstGeom prst="rect">
            <a:avLst/>
          </a:prstGeom>
          <a:noFill/>
          <a:ln>
            <a:noFill/>
          </a:ln>
        </p:spPr>
        <p:txBody>
          <a:bodyPr spcFirstLastPara="1" wrap="square" lIns="0" tIns="0" rIns="0" bIns="0" anchor="ctr" anchorCtr="0">
            <a:noAutofit/>
          </a:bodyPr>
          <a:lstStyle/>
          <a:p>
            <a:pPr marL="0" marR="0" lvl="0" indent="0" algn="l" rtl="0">
              <a:spcBef>
                <a:spcPts val="0"/>
              </a:spcBef>
              <a:spcAft>
                <a:spcPts val="0"/>
              </a:spcAft>
              <a:buClr>
                <a:schemeClr val="dk1"/>
              </a:buClr>
              <a:buSzPts val="2400"/>
              <a:buFont typeface="Calibri"/>
              <a:buNone/>
            </a:pPr>
            <a:r>
              <a:rPr lang="en-US" sz="2400" b="0" i="0" u="none" strike="noStrike" cap="none">
                <a:solidFill>
                  <a:schemeClr val="dk1"/>
                </a:solidFill>
                <a:latin typeface="Calibri"/>
                <a:ea typeface="Calibri"/>
                <a:cs typeface="Calibri"/>
                <a:sym typeface="Calibri"/>
              </a:rPr>
              <a:t>References</a:t>
            </a:r>
            <a:endParaRPr sz="2400" b="1" i="0" u="none" strike="noStrike" cap="none">
              <a:solidFill>
                <a:schemeClr val="dk1"/>
              </a:solidFill>
              <a:latin typeface="Calibri"/>
              <a:ea typeface="Calibri"/>
              <a:cs typeface="Calibri"/>
              <a:sym typeface="Calibri"/>
            </a:endParaRPr>
          </a:p>
        </p:txBody>
      </p:sp>
      <p:sp>
        <p:nvSpPr>
          <p:cNvPr id="1209" name="Shape 1209"/>
          <p:cNvSpPr txBox="1"/>
          <p:nvPr/>
        </p:nvSpPr>
        <p:spPr>
          <a:xfrm>
            <a:off x="457199" y="1463675"/>
            <a:ext cx="6029325" cy="50012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200"/>
              <a:buFont typeface="Calibri"/>
              <a:buNone/>
            </a:pPr>
            <a:r>
              <a:rPr lang="en-US" sz="1200" b="1" u="sng">
                <a:solidFill>
                  <a:schemeClr val="dk1"/>
                </a:solidFill>
                <a:latin typeface="Calibri"/>
                <a:ea typeface="Calibri"/>
                <a:cs typeface="Calibri"/>
                <a:sym typeface="Calibri"/>
              </a:rPr>
              <a:t>Surgery</a:t>
            </a:r>
            <a:endParaRPr/>
          </a:p>
          <a:p>
            <a:pPr marL="0" marR="0" lvl="0" indent="0" algn="l" rtl="0">
              <a:spcBef>
                <a:spcPts val="150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SOURCES</a:t>
            </a:r>
            <a:endParaRPr/>
          </a:p>
          <a:p>
            <a:pPr marL="114300" marR="0" lvl="0" indent="-114300" algn="l" rtl="0">
              <a:spcBef>
                <a:spcPts val="30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CRICO Surgery chiefs’ meetings</a:t>
            </a:r>
            <a:endParaRPr/>
          </a:p>
          <a:p>
            <a:pPr marL="114300" marR="0" lvl="0" indent="-114300" algn="l" rtl="0">
              <a:spcBef>
                <a:spcPts val="30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Interviews with practicing surgeons and anesthesiologists and perioperative services nurse manager (six total) </a:t>
            </a:r>
            <a:endParaRPr/>
          </a:p>
          <a:p>
            <a:pPr marL="0" marR="0" lvl="0" indent="0" algn="l" rtl="0">
              <a:spcBef>
                <a:spcPts val="150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CITATIONS</a:t>
            </a:r>
            <a:endParaRPr/>
          </a:p>
          <a:p>
            <a:pPr marL="114300" marR="0" lvl="0" indent="-114300" algn="l" rtl="0">
              <a:spcBef>
                <a:spcPts val="30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Birkmeyer et al. Measuring the quality of surgical care: structure, process, or outcomes? Journal of American College of Surgeons.2004;198(4)</a:t>
            </a:r>
            <a:endParaRPr/>
          </a:p>
          <a:p>
            <a:pPr marL="114300" marR="0" lvl="0" indent="-114300" algn="l" rtl="0">
              <a:spcBef>
                <a:spcPts val="30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AHRQ Hospital Survey on Patient Safety http://www.ahrq.gov/sites/default/files/wysiwyg/professionals/quality-patient-safety/patientsafetyculture/hospital/resources/hospscanform.pdf</a:t>
            </a:r>
            <a:endParaRPr/>
          </a:p>
          <a:p>
            <a:pPr marL="114300" marR="0" lvl="0" indent="-114300" algn="l" rtl="0">
              <a:spcBef>
                <a:spcPts val="30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CMS Hospital Compare (HCAHPS and Clinical Results): https://www.medicare.gov/hospitalcompare/search.html</a:t>
            </a:r>
            <a:endParaRPr/>
          </a:p>
        </p:txBody>
      </p:sp>
      <p:sp>
        <p:nvSpPr>
          <p:cNvPr id="1210" name="Shape 1210"/>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211" name="Shape 1211"/>
          <p:cNvSpPr txBox="1"/>
          <p:nvPr/>
        </p:nvSpPr>
        <p:spPr>
          <a:xfrm>
            <a:off x="762000" y="6551110"/>
            <a:ext cx="8113989" cy="17992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a:solidFill>
                  <a:srgbClr val="BFBFBF"/>
                </a:solidFill>
                <a:latin typeface="Calibri"/>
                <a:ea typeface="Calibri"/>
                <a:cs typeface="Calibri"/>
                <a:sym typeface="Calibri"/>
              </a:rPr>
              <a:t>PATIENT SAFETY DISCUSSION GUIDE FOR SYSTEM EXPANSION   |   </a:t>
            </a:r>
            <a:r>
              <a:rPr lang="en-US" sz="1400" i="1">
                <a:solidFill>
                  <a:srgbClr val="BFBFBF"/>
                </a:solidFill>
                <a:latin typeface="Calibri"/>
                <a:ea typeface="Calibri"/>
                <a:cs typeface="Calibri"/>
                <a:sym typeface="Calibri"/>
              </a:rPr>
              <a:t>References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Shape 330"/>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do you transfer a patient to the ICU?</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Shape 336"/>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many shifts must physicians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complete on a regular basis to maintain proficiency with current and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new institutional practices?</a:t>
            </a:r>
            <a:endParaRPr/>
          </a:p>
        </p:txBody>
      </p:sp>
      <p:sp>
        <p:nvSpPr>
          <p:cNvPr id="337" name="Shape 337"/>
          <p:cNvSpPr/>
          <p:nvPr/>
        </p:nvSpPr>
        <p:spPr>
          <a:xfrm>
            <a:off x="762000" y="3618192"/>
            <a:ext cx="4572000" cy="276999"/>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i="1">
                <a:solidFill>
                  <a:schemeClr val="dk1"/>
                </a:solidFill>
                <a:latin typeface="Calibri"/>
                <a:ea typeface="Calibri"/>
                <a:cs typeface="Calibri"/>
                <a:sym typeface="Calibri"/>
              </a:rPr>
              <a:t>(include those “visiting” from other institutions)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Shape 343"/>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the orientation you provide for physicians new to your organization.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762000" y="1004371"/>
            <a:ext cx="8229600" cy="369332"/>
          </a:xfrm>
          <a:prstGeom prst="rect">
            <a:avLst/>
          </a:prstGeom>
          <a:noFill/>
          <a:ln>
            <a:noFill/>
          </a:ln>
        </p:spPr>
        <p:txBody>
          <a:bodyPr spcFirstLastPara="1" wrap="square" lIns="0" tIns="0" rIns="0" bIns="0" anchor="ctr" anchorCtr="0">
            <a:noAutofit/>
          </a:bodyPr>
          <a:lstStyle/>
          <a:p>
            <a:pPr marL="0" marR="0" lvl="0" indent="0" algn="l" rtl="0">
              <a:spcBef>
                <a:spcPts val="0"/>
              </a:spcBef>
              <a:spcAft>
                <a:spcPts val="0"/>
              </a:spcAft>
              <a:buClr>
                <a:srgbClr val="3F3F3F"/>
              </a:buClr>
              <a:buSzPts val="2400"/>
              <a:buFont typeface="Calibri"/>
              <a:buNone/>
            </a:pPr>
            <a:r>
              <a:rPr lang="en-US" sz="2400" b="1" i="1" u="none" strike="noStrike" cap="none">
                <a:solidFill>
                  <a:srgbClr val="3F3F3F"/>
                </a:solidFill>
                <a:latin typeface="Calibri"/>
                <a:ea typeface="Calibri"/>
                <a:cs typeface="Calibri"/>
                <a:sym typeface="Calibri"/>
              </a:rPr>
              <a:t>Acknowledgements</a:t>
            </a:r>
            <a:endParaRPr sz="2400" b="1" i="0" u="none" strike="noStrike" cap="none">
              <a:solidFill>
                <a:srgbClr val="3F3F3F"/>
              </a:solidFill>
              <a:latin typeface="Calibri"/>
              <a:ea typeface="Calibri"/>
              <a:cs typeface="Calibri"/>
              <a:sym typeface="Calibri"/>
            </a:endParaRPr>
          </a:p>
        </p:txBody>
      </p:sp>
      <p:sp>
        <p:nvSpPr>
          <p:cNvPr id="223" name="Shape 223"/>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b="0" i="0" u="none" strike="noStrike" cap="none">
              <a:solidFill>
                <a:schemeClr val="dk1"/>
              </a:solidFill>
              <a:latin typeface="Calibri"/>
              <a:ea typeface="Calibri"/>
              <a:cs typeface="Calibri"/>
              <a:sym typeface="Calibri"/>
            </a:endParaRPr>
          </a:p>
        </p:txBody>
      </p:sp>
      <p:sp>
        <p:nvSpPr>
          <p:cNvPr id="224" name="Shape 224"/>
          <p:cNvSpPr txBox="1"/>
          <p:nvPr/>
        </p:nvSpPr>
        <p:spPr>
          <a:xfrm>
            <a:off x="762000" y="6551110"/>
            <a:ext cx="8113989" cy="17992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b="0" i="0" u="none" strike="noStrike" cap="none">
                <a:solidFill>
                  <a:srgbClr val="BFBFBF"/>
                </a:solidFill>
                <a:latin typeface="Calibri"/>
                <a:ea typeface="Calibri"/>
                <a:cs typeface="Calibri"/>
                <a:sym typeface="Calibri"/>
              </a:rPr>
              <a:t>PATIENT SAFETY DISCUSSION GUIDE FOR SYSTEM EXPANSION   |   </a:t>
            </a:r>
            <a:r>
              <a:rPr lang="en-US" sz="1400" b="0" i="1" u="none" strike="noStrike" cap="none">
                <a:solidFill>
                  <a:srgbClr val="BFBFBF"/>
                </a:solidFill>
                <a:latin typeface="Calibri"/>
                <a:ea typeface="Calibri"/>
                <a:cs typeface="Calibri"/>
                <a:sym typeface="Calibri"/>
              </a:rPr>
              <a:t>Introduction</a:t>
            </a:r>
            <a:endParaRPr/>
          </a:p>
        </p:txBody>
      </p:sp>
      <p:sp>
        <p:nvSpPr>
          <p:cNvPr id="225" name="Shape 225"/>
          <p:cNvSpPr txBox="1"/>
          <p:nvPr/>
        </p:nvSpPr>
        <p:spPr>
          <a:xfrm>
            <a:off x="762000" y="1463675"/>
            <a:ext cx="7515225" cy="147732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rgbClr val="3F3F3F"/>
              </a:buClr>
              <a:buSzPts val="2400"/>
              <a:buFont typeface="Calibri"/>
              <a:buNone/>
            </a:pPr>
            <a:r>
              <a:rPr lang="en-US" sz="2400" b="0" i="0" u="none" strike="noStrike" cap="none">
                <a:solidFill>
                  <a:srgbClr val="3F3F3F"/>
                </a:solidFill>
                <a:latin typeface="Calibri"/>
                <a:ea typeface="Calibri"/>
                <a:cs typeface="Calibri"/>
                <a:sym typeface="Calibri"/>
              </a:rPr>
              <a:t>Ariadne Labs and CRICO wish to thank the System Expansion Risk to Patient Safety Task Force, the Harvard Clinical Chiefs of Service, and the Advisory Board Company for their time and contribution to the development of this toolkit.</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Shape 349"/>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the ways in which you resolve disagreements between professional staff about medical management.</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Shape 355"/>
          <p:cNvSpPr txBox="1">
            <a:spLocks noGrp="1"/>
          </p:cNvSpPr>
          <p:nvPr>
            <p:ph type="title"/>
          </p:nvPr>
        </p:nvSpPr>
        <p:spPr>
          <a:xfrm>
            <a:off x="762000" y="1463675"/>
            <a:ext cx="7315200" cy="196977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do you define the scope of practice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for Advanced Practice Clinicians (APCs)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and what are your rules for physician supervision of APCs?</a:t>
            </a:r>
            <a:endParaRPr sz="3200" b="0" i="0" u="none" strike="noStrike" cap="none">
              <a:solidFill>
                <a:schemeClr val="dk1"/>
              </a:solidFill>
              <a:latin typeface="Calibri"/>
              <a:ea typeface="Calibri"/>
              <a:cs typeface="Calibri"/>
              <a:sym typeface="Calibri"/>
            </a:endParaRPr>
          </a:p>
        </p:txBody>
      </p:sp>
      <p:sp>
        <p:nvSpPr>
          <p:cNvPr id="356" name="Shape 356"/>
          <p:cNvSpPr/>
          <p:nvPr/>
        </p:nvSpPr>
        <p:spPr>
          <a:xfrm>
            <a:off x="911225" y="3782392"/>
            <a:ext cx="7571172" cy="1040285"/>
          </a:xfrm>
          <a:prstGeom prst="rect">
            <a:avLst/>
          </a:prstGeom>
          <a:noFill/>
          <a:ln>
            <a:noFill/>
          </a:ln>
        </p:spPr>
        <p:txBody>
          <a:bodyPr spcFirstLastPara="1" wrap="square" lIns="0" tIns="0" rIns="0" bIns="0" anchor="t" anchorCtr="0">
            <a:noAutofit/>
          </a:bodyPr>
          <a:lstStyle/>
          <a:p>
            <a:pPr marL="57150" marR="0" lvl="0" indent="0" algn="l" rtl="0">
              <a:lnSpc>
                <a:spcPct val="96000"/>
              </a:lnSpc>
              <a:spcBef>
                <a:spcPts val="0"/>
              </a:spcBef>
              <a:spcAft>
                <a:spcPts val="0"/>
              </a:spcAft>
              <a:buNone/>
            </a:pPr>
            <a:r>
              <a:rPr lang="en-US" sz="1600">
                <a:solidFill>
                  <a:srgbClr val="262626"/>
                </a:solidFill>
                <a:latin typeface="Calibri"/>
                <a:ea typeface="Calibri"/>
                <a:cs typeface="Calibri"/>
                <a:sym typeface="Calibri"/>
              </a:rPr>
              <a:t>EXAMPLES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prescribing (controlled substances)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presence at certain procedures (extubation, minor surgery)</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Shape 362"/>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your system for ensuring that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Residents and Attendings have a common understanding of Resident responsibilities and supervision?</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Shape 368"/>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Infrastructure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and resources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Shape 374"/>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your protocol for identifying and transferring patients into or out of a unit when their clinical complexity no longer matches the unit’s ability to care for them?</a:t>
            </a:r>
            <a:endParaRPr/>
          </a:p>
        </p:txBody>
      </p:sp>
      <p:sp>
        <p:nvSpPr>
          <p:cNvPr id="375" name="Shape 375"/>
          <p:cNvSpPr/>
          <p:nvPr/>
        </p:nvSpPr>
        <p:spPr>
          <a:xfrm>
            <a:off x="762000" y="3706575"/>
            <a:ext cx="6794205" cy="276999"/>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i="1">
                <a:solidFill>
                  <a:schemeClr val="dk1"/>
                </a:solidFill>
                <a:latin typeface="Calibri"/>
                <a:ea typeface="Calibri"/>
                <a:cs typeface="Calibri"/>
                <a:sym typeface="Calibri"/>
              </a:rPr>
              <a:t>(Describe what is included for both intra- and inter-hospital transfers.)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sp>
        <p:nvSpPr>
          <p:cNvPr id="381" name="Shape 381"/>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ICU(s).</a:t>
            </a:r>
            <a:endParaRPr sz="3000" b="0" i="0" u="none" strike="noStrike" cap="none">
              <a:solidFill>
                <a:schemeClr val="dk1"/>
              </a:solidFill>
              <a:latin typeface="Calibri"/>
              <a:ea typeface="Calibri"/>
              <a:cs typeface="Calibri"/>
              <a:sym typeface="Calibri"/>
            </a:endParaRPr>
          </a:p>
        </p:txBody>
      </p:sp>
      <p:sp>
        <p:nvSpPr>
          <p:cNvPr id="382" name="Shape 382"/>
          <p:cNvSpPr/>
          <p:nvPr/>
        </p:nvSpPr>
        <p:spPr>
          <a:xfrm>
            <a:off x="911225" y="2310779"/>
            <a:ext cx="6882884" cy="2890728"/>
          </a:xfrm>
          <a:prstGeom prst="rect">
            <a:avLst/>
          </a:prstGeom>
          <a:noFill/>
          <a:ln>
            <a:noFill/>
          </a:ln>
        </p:spPr>
        <p:txBody>
          <a:bodyPr spcFirstLastPara="1" wrap="square" lIns="0" tIns="0" rIns="0" bIns="0" anchor="t" anchorCtr="0">
            <a:noAutofit/>
          </a:bodyPr>
          <a:lstStyle/>
          <a:p>
            <a:pPr marL="285750" marR="0" lvl="0" indent="-228600" algn="l" rtl="0">
              <a:lnSpc>
                <a:spcPct val="96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Open unit or closed?</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Intensivist-led?</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Who is in in-house during nights and weekends?</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What type of coverage does the intensivist provide on nights and weekends?</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What can be accomplished in the ICU overnight and during weekends (e.g., line placement, dialysis initiation)?</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88" name="Shape 388"/>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computerized physician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order entry (CPOE).</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electronic medical record (EMR) and identity components within the EMR that are not interoperable.</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Shape 400"/>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how one accesses past medical history of patients.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Shape 406"/>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the system for reconciling medications at your institution?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Shape 230"/>
          <p:cNvSpPr/>
          <p:nvPr/>
        </p:nvSpPr>
        <p:spPr>
          <a:xfrm>
            <a:off x="0" y="0"/>
            <a:ext cx="9144000" cy="1123949"/>
          </a:xfrm>
          <a:prstGeom prst="rect">
            <a:avLst/>
          </a:prstGeom>
          <a:solidFill>
            <a:srgbClr val="FFC000"/>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b="0" i="0" u="none" strike="noStrike" cap="none">
              <a:solidFill>
                <a:schemeClr val="dk1"/>
              </a:solidFill>
              <a:latin typeface="Calibri"/>
              <a:ea typeface="Calibri"/>
              <a:cs typeface="Calibri"/>
              <a:sym typeface="Calibri"/>
            </a:endParaRPr>
          </a:p>
        </p:txBody>
      </p:sp>
      <p:sp>
        <p:nvSpPr>
          <p:cNvPr id="231" name="Shape 231"/>
          <p:cNvSpPr txBox="1">
            <a:spLocks noGrp="1"/>
          </p:cNvSpPr>
          <p:nvPr>
            <p:ph type="title"/>
          </p:nvPr>
        </p:nvSpPr>
        <p:spPr>
          <a:xfrm>
            <a:off x="457200" y="661471"/>
            <a:ext cx="8229600" cy="369332"/>
          </a:xfrm>
          <a:prstGeom prst="rect">
            <a:avLst/>
          </a:prstGeom>
          <a:noFill/>
          <a:ln>
            <a:noFill/>
          </a:ln>
        </p:spPr>
        <p:txBody>
          <a:bodyPr spcFirstLastPara="1" wrap="square" lIns="0" tIns="0" rIns="0" bIns="0" anchor="ctr" anchorCtr="0">
            <a:noAutofit/>
          </a:bodyPr>
          <a:lstStyle/>
          <a:p>
            <a:pPr marL="0" marR="0" lvl="0" indent="0" algn="l" rtl="0">
              <a:spcBef>
                <a:spcPts val="0"/>
              </a:spcBef>
              <a:spcAft>
                <a:spcPts val="0"/>
              </a:spcAft>
              <a:buClr>
                <a:schemeClr val="dk1"/>
              </a:buClr>
              <a:buSzPts val="2400"/>
              <a:buFont typeface="Calibri"/>
              <a:buNone/>
            </a:pPr>
            <a:r>
              <a:rPr lang="en-US" sz="2400" b="1" i="0" u="none" strike="noStrike" cap="none">
                <a:solidFill>
                  <a:schemeClr val="dk1"/>
                </a:solidFill>
                <a:latin typeface="Calibri"/>
                <a:ea typeface="Calibri"/>
                <a:cs typeface="Calibri"/>
                <a:sym typeface="Calibri"/>
              </a:rPr>
              <a:t>Introduction</a:t>
            </a:r>
            <a:endParaRPr/>
          </a:p>
        </p:txBody>
      </p:sp>
      <p:sp>
        <p:nvSpPr>
          <p:cNvPr id="232" name="Shape 232"/>
          <p:cNvSpPr txBox="1"/>
          <p:nvPr/>
        </p:nvSpPr>
        <p:spPr>
          <a:xfrm>
            <a:off x="457200" y="1463675"/>
            <a:ext cx="3886200" cy="50012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200"/>
              <a:buFont typeface="Calibri"/>
              <a:buNone/>
            </a:pPr>
            <a:r>
              <a:rPr lang="en-US" sz="1200" b="0" i="0" u="none" strike="noStrike" cap="none">
                <a:solidFill>
                  <a:schemeClr val="dk1"/>
                </a:solidFill>
                <a:latin typeface="Calibri"/>
                <a:ea typeface="Calibri"/>
                <a:cs typeface="Calibri"/>
                <a:sym typeface="Calibri"/>
              </a:rPr>
              <a:t>The </a:t>
            </a:r>
            <a:r>
              <a:rPr lang="en-US" sz="1200" b="0" i="1" u="none" strike="noStrike" cap="none">
                <a:solidFill>
                  <a:schemeClr val="dk1"/>
                </a:solidFill>
                <a:latin typeface="Calibri"/>
                <a:ea typeface="Calibri"/>
                <a:cs typeface="Calibri"/>
                <a:sym typeface="Calibri"/>
              </a:rPr>
              <a:t>Patient safety discussion toolkit for system expansion</a:t>
            </a:r>
            <a:r>
              <a:rPr lang="en-US" sz="1200" b="0" i="0" u="none" strike="noStrike" cap="none">
                <a:solidFill>
                  <a:schemeClr val="dk1"/>
                </a:solidFill>
                <a:latin typeface="Calibri"/>
                <a:ea typeface="Calibri"/>
                <a:cs typeface="Calibri"/>
                <a:sym typeface="Calibri"/>
              </a:rPr>
              <a:t> has been developed for use by physicians during the pre-affiliation phase of a merger, acquisition, or affiliation of two organizations that provide clinical care. </a:t>
            </a:r>
            <a:endParaRPr/>
          </a:p>
          <a:p>
            <a:pPr marL="0" marR="0" lvl="0" indent="0" algn="l" rtl="0">
              <a:spcBef>
                <a:spcPts val="0"/>
              </a:spcBef>
              <a:spcAft>
                <a:spcPts val="0"/>
              </a:spcAft>
              <a:buClr>
                <a:schemeClr val="dk1"/>
              </a:buClr>
              <a:buSzPts val="1200"/>
              <a:buFont typeface="Calibri"/>
              <a:buNone/>
            </a:pPr>
            <a:r>
              <a:rPr lang="en-US" sz="1200" b="0" i="0" u="none" strike="noStrike" cap="none">
                <a:solidFill>
                  <a:schemeClr val="dk1"/>
                </a:solidFill>
                <a:latin typeface="Calibri"/>
                <a:ea typeface="Calibri"/>
                <a:cs typeface="Calibri"/>
                <a:sym typeface="Calibri"/>
              </a:rPr>
              <a:t> </a:t>
            </a:r>
            <a:endParaRPr/>
          </a:p>
          <a:p>
            <a:pPr marL="0" marR="0" lvl="0" indent="0" algn="l" rtl="0">
              <a:spcBef>
                <a:spcPts val="0"/>
              </a:spcBef>
              <a:spcAft>
                <a:spcPts val="0"/>
              </a:spcAft>
              <a:buClr>
                <a:schemeClr val="dk1"/>
              </a:buClr>
              <a:buSzPts val="1200"/>
              <a:buFont typeface="Calibri"/>
              <a:buNone/>
            </a:pPr>
            <a:r>
              <a:rPr lang="en-US" sz="1200" b="0" i="0" u="none" strike="noStrike" cap="none">
                <a:solidFill>
                  <a:schemeClr val="dk1"/>
                </a:solidFill>
                <a:latin typeface="Calibri"/>
                <a:ea typeface="Calibri"/>
                <a:cs typeface="Calibri"/>
                <a:sym typeface="Calibri"/>
              </a:rPr>
              <a:t>Clinical affiliations lead to improved patient care when clinicians and staff at both organizations learn from one another and develop strong professional relationships. While network development administrators might turn their attention to other projects after affiliation, physicians will continue to work across diverse hospital settings. Thus, it is imperative that they develop relationships around joint problem solving. </a:t>
            </a:r>
            <a:endParaRPr/>
          </a:p>
          <a:p>
            <a:pPr marL="0" marR="0" lvl="0" indent="0" algn="l" rtl="0">
              <a:spcBef>
                <a:spcPts val="0"/>
              </a:spcBef>
              <a:spcAft>
                <a:spcPts val="0"/>
              </a:spcAft>
              <a:buClr>
                <a:schemeClr val="dk1"/>
              </a:buClr>
              <a:buSzPts val="1200"/>
              <a:buFont typeface="Calibri"/>
              <a:buNone/>
            </a:pPr>
            <a:r>
              <a:rPr lang="en-US" sz="1200" b="0" i="0" u="none" strike="noStrike" cap="none">
                <a:solidFill>
                  <a:schemeClr val="dk1"/>
                </a:solidFill>
                <a:latin typeface="Calibri"/>
                <a:ea typeface="Calibri"/>
                <a:cs typeface="Calibri"/>
                <a:sym typeface="Calibri"/>
              </a:rPr>
              <a:t> </a:t>
            </a:r>
            <a:endParaRPr/>
          </a:p>
          <a:p>
            <a:pPr marL="0" marR="0" lvl="0" indent="0" algn="l" rtl="0">
              <a:spcBef>
                <a:spcPts val="0"/>
              </a:spcBef>
              <a:spcAft>
                <a:spcPts val="0"/>
              </a:spcAft>
              <a:buClr>
                <a:schemeClr val="dk1"/>
              </a:buClr>
              <a:buSzPts val="1200"/>
              <a:buFont typeface="Calibri"/>
              <a:buNone/>
            </a:pPr>
            <a:r>
              <a:rPr lang="en-US" sz="1200" b="0" i="0" u="none" strike="noStrike" cap="none">
                <a:solidFill>
                  <a:schemeClr val="dk1"/>
                </a:solidFill>
                <a:latin typeface="Calibri"/>
                <a:ea typeface="Calibri"/>
                <a:cs typeface="Calibri"/>
                <a:sym typeface="Calibri"/>
              </a:rPr>
              <a:t>This discussion toolkit can help clinical leaders identify differences in clinical practice, resources, and culture that are most likely to affect patient safety. The process of uncovering and discussing those differences can also help foster a climate of understanding, trust, and partnership. </a:t>
            </a:r>
            <a:endParaRPr/>
          </a:p>
          <a:p>
            <a:pPr marL="0" marR="0" lvl="0" indent="0" algn="l" rtl="0">
              <a:spcBef>
                <a:spcPts val="0"/>
              </a:spcBef>
              <a:spcAft>
                <a:spcPts val="0"/>
              </a:spcAft>
              <a:buClr>
                <a:schemeClr val="dk1"/>
              </a:buClr>
              <a:buSzPts val="1200"/>
              <a:buFont typeface="Calibri"/>
              <a:buNone/>
            </a:pPr>
            <a:r>
              <a:rPr lang="en-US" sz="1200" b="0" i="0" u="none" strike="noStrike" cap="none">
                <a:solidFill>
                  <a:schemeClr val="dk1"/>
                </a:solidFill>
                <a:latin typeface="Calibri"/>
                <a:ea typeface="Calibri"/>
                <a:cs typeface="Calibri"/>
                <a:sym typeface="Calibri"/>
              </a:rPr>
              <a:t> </a:t>
            </a:r>
            <a:endParaRPr/>
          </a:p>
          <a:p>
            <a:pPr marL="0" marR="0" lvl="0" indent="0" algn="l" rtl="0">
              <a:spcBef>
                <a:spcPts val="0"/>
              </a:spcBef>
              <a:spcAft>
                <a:spcPts val="0"/>
              </a:spcAft>
              <a:buClr>
                <a:schemeClr val="dk1"/>
              </a:buClr>
              <a:buSzPts val="1200"/>
              <a:buFont typeface="Calibri"/>
              <a:buNone/>
            </a:pPr>
            <a:r>
              <a:rPr lang="en-US" sz="1200" b="1" i="0" u="sng" strike="noStrike" cap="none">
                <a:solidFill>
                  <a:schemeClr val="dk1"/>
                </a:solidFill>
                <a:latin typeface="Calibri"/>
                <a:ea typeface="Calibri"/>
                <a:cs typeface="Calibri"/>
                <a:sym typeface="Calibri"/>
              </a:rPr>
              <a:t>Key goals</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Both parties feel that they can trust and be trusted</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Articulate/prioritize areas that require change to be part of a common system</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Find opportunities to create something better together</a:t>
            </a:r>
            <a:endParaRPr/>
          </a:p>
        </p:txBody>
      </p:sp>
      <p:sp>
        <p:nvSpPr>
          <p:cNvPr id="233" name="Shape 233"/>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b="0" i="0" u="none" strike="noStrike" cap="none">
              <a:solidFill>
                <a:schemeClr val="dk1"/>
              </a:solidFill>
              <a:latin typeface="Calibri"/>
              <a:ea typeface="Calibri"/>
              <a:cs typeface="Calibri"/>
              <a:sym typeface="Calibri"/>
            </a:endParaRPr>
          </a:p>
        </p:txBody>
      </p:sp>
      <p:sp>
        <p:nvSpPr>
          <p:cNvPr id="234" name="Shape 234"/>
          <p:cNvSpPr txBox="1"/>
          <p:nvPr/>
        </p:nvSpPr>
        <p:spPr>
          <a:xfrm>
            <a:off x="762000" y="6551110"/>
            <a:ext cx="8113989" cy="17992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b="0" i="0" u="none" strike="noStrike" cap="none">
                <a:solidFill>
                  <a:srgbClr val="BFBFBF"/>
                </a:solidFill>
                <a:latin typeface="Calibri"/>
                <a:ea typeface="Calibri"/>
                <a:cs typeface="Calibri"/>
                <a:sym typeface="Calibri"/>
              </a:rPr>
              <a:t>PATIENT SAFETY DISCUSSION GUIDE FOR SYSTEM EXPANSION   |   </a:t>
            </a:r>
            <a:r>
              <a:rPr lang="en-US" sz="1400" b="0" i="1" u="none" strike="noStrike" cap="none">
                <a:solidFill>
                  <a:srgbClr val="BFBFBF"/>
                </a:solidFill>
                <a:latin typeface="Calibri"/>
                <a:ea typeface="Calibri"/>
                <a:cs typeface="Calibri"/>
                <a:sym typeface="Calibri"/>
              </a:rPr>
              <a:t>Introduction</a:t>
            </a:r>
            <a:endParaRPr/>
          </a:p>
        </p:txBody>
      </p:sp>
      <p:sp>
        <p:nvSpPr>
          <p:cNvPr id="235" name="Shape 235"/>
          <p:cNvSpPr txBox="1"/>
          <p:nvPr/>
        </p:nvSpPr>
        <p:spPr>
          <a:xfrm>
            <a:off x="4810125" y="1463675"/>
            <a:ext cx="3981450" cy="50012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200"/>
              <a:buFont typeface="Calibri"/>
              <a:buNone/>
            </a:pPr>
            <a:r>
              <a:rPr lang="en-US" sz="1200" b="1" i="0" u="sng" strike="noStrike" cap="none">
                <a:solidFill>
                  <a:schemeClr val="dk1"/>
                </a:solidFill>
                <a:latin typeface="Calibri"/>
                <a:ea typeface="Calibri"/>
                <a:cs typeface="Calibri"/>
                <a:sym typeface="Calibri"/>
              </a:rPr>
              <a:t>Contents</a:t>
            </a:r>
            <a:endParaRPr/>
          </a:p>
          <a:p>
            <a:pPr marL="114300" marR="0" lvl="0" indent="-114300" algn="l" rtl="0">
              <a:spcBef>
                <a:spcPts val="300"/>
              </a:spcBef>
              <a:spcAft>
                <a:spcPts val="0"/>
              </a:spcAft>
              <a:buClr>
                <a:schemeClr val="dk1"/>
              </a:buClr>
              <a:buSzPts val="1200"/>
              <a:buFont typeface="Arial"/>
              <a:buChar char="•"/>
            </a:pPr>
            <a:r>
              <a:rPr lang="en-US" sz="1200" b="0" i="1" u="none" strike="noStrike" cap="none">
                <a:solidFill>
                  <a:schemeClr val="dk1"/>
                </a:solidFill>
                <a:latin typeface="Calibri"/>
                <a:ea typeface="Calibri"/>
                <a:cs typeface="Calibri"/>
                <a:sym typeface="Calibri"/>
              </a:rPr>
              <a:t>All-specialty discussion guide</a:t>
            </a:r>
            <a:endParaRPr sz="1200" b="0" i="0" u="none" strike="noStrike" cap="none">
              <a:solidFill>
                <a:schemeClr val="dk1"/>
              </a:solidFill>
              <a:latin typeface="Calibri"/>
              <a:ea typeface="Calibri"/>
              <a:cs typeface="Calibri"/>
              <a:sym typeface="Calibri"/>
            </a:endParaRPr>
          </a:p>
          <a:p>
            <a:pPr marL="114300" marR="0" lvl="0" indent="-114300" algn="l" rtl="0">
              <a:spcBef>
                <a:spcPts val="300"/>
              </a:spcBef>
              <a:spcAft>
                <a:spcPts val="0"/>
              </a:spcAft>
              <a:buClr>
                <a:schemeClr val="dk1"/>
              </a:buClr>
              <a:buSzPts val="1200"/>
              <a:buFont typeface="Arial"/>
              <a:buChar char="•"/>
            </a:pPr>
            <a:r>
              <a:rPr lang="en-US" sz="1200" b="0" i="1" u="none" strike="noStrike" cap="none">
                <a:solidFill>
                  <a:schemeClr val="dk1"/>
                </a:solidFill>
                <a:latin typeface="Calibri"/>
                <a:ea typeface="Calibri"/>
                <a:cs typeface="Calibri"/>
                <a:sym typeface="Calibri"/>
              </a:rPr>
              <a:t>Supplemental obstetrics considerations</a:t>
            </a:r>
            <a:endParaRPr sz="1200" b="0" i="0" u="none" strike="noStrike" cap="none">
              <a:solidFill>
                <a:schemeClr val="dk1"/>
              </a:solidFill>
              <a:latin typeface="Calibri"/>
              <a:ea typeface="Calibri"/>
              <a:cs typeface="Calibri"/>
              <a:sym typeface="Calibri"/>
            </a:endParaRPr>
          </a:p>
          <a:p>
            <a:pPr marL="114300" marR="0" lvl="0" indent="-114300" algn="l" rtl="0">
              <a:spcBef>
                <a:spcPts val="300"/>
              </a:spcBef>
              <a:spcAft>
                <a:spcPts val="0"/>
              </a:spcAft>
              <a:buClr>
                <a:schemeClr val="dk1"/>
              </a:buClr>
              <a:buSzPts val="1200"/>
              <a:buFont typeface="Arial"/>
              <a:buChar char="•"/>
            </a:pPr>
            <a:r>
              <a:rPr lang="en-US" sz="1200" b="0" i="1" u="none" strike="noStrike" cap="none">
                <a:solidFill>
                  <a:schemeClr val="dk1"/>
                </a:solidFill>
                <a:latin typeface="Calibri"/>
                <a:ea typeface="Calibri"/>
                <a:cs typeface="Calibri"/>
                <a:sym typeface="Calibri"/>
              </a:rPr>
              <a:t>Supplemental emergency medicine considerations</a:t>
            </a:r>
            <a:endParaRPr sz="1200" b="0" i="0" u="none" strike="noStrike" cap="none">
              <a:solidFill>
                <a:schemeClr val="dk1"/>
              </a:solidFill>
              <a:latin typeface="Calibri"/>
              <a:ea typeface="Calibri"/>
              <a:cs typeface="Calibri"/>
              <a:sym typeface="Calibri"/>
            </a:endParaRPr>
          </a:p>
          <a:p>
            <a:pPr marL="114300" marR="0" lvl="0" indent="-114300" algn="l" rtl="0">
              <a:spcBef>
                <a:spcPts val="300"/>
              </a:spcBef>
              <a:spcAft>
                <a:spcPts val="0"/>
              </a:spcAft>
              <a:buClr>
                <a:schemeClr val="dk1"/>
              </a:buClr>
              <a:buSzPts val="1200"/>
              <a:buFont typeface="Arial"/>
              <a:buChar char="•"/>
            </a:pPr>
            <a:r>
              <a:rPr lang="en-US" sz="1200" b="0" i="1" u="none" strike="noStrike" cap="none">
                <a:solidFill>
                  <a:schemeClr val="dk1"/>
                </a:solidFill>
                <a:latin typeface="Calibri"/>
                <a:ea typeface="Calibri"/>
                <a:cs typeface="Calibri"/>
                <a:sym typeface="Calibri"/>
              </a:rPr>
              <a:t>Supplemental surgery considerations</a:t>
            </a:r>
            <a:endParaRPr/>
          </a:p>
          <a:p>
            <a:pPr marL="114300" marR="0" lvl="0" indent="-114300" algn="l" rtl="0">
              <a:spcBef>
                <a:spcPts val="300"/>
              </a:spcBef>
              <a:spcAft>
                <a:spcPts val="0"/>
              </a:spcAft>
              <a:buClr>
                <a:schemeClr val="dk1"/>
              </a:buClr>
              <a:buSzPts val="1200"/>
              <a:buFont typeface="Arial"/>
              <a:buChar char="•"/>
            </a:pPr>
            <a:r>
              <a:rPr lang="en-US" sz="1200" b="0" i="1" u="none" strike="noStrike" cap="none">
                <a:solidFill>
                  <a:schemeClr val="dk1"/>
                </a:solidFill>
                <a:latin typeface="Calibri"/>
                <a:ea typeface="Calibri"/>
                <a:cs typeface="Calibri"/>
                <a:sym typeface="Calibri"/>
              </a:rPr>
              <a:t>High-priority questions</a:t>
            </a:r>
            <a:r>
              <a:rPr lang="en-US" sz="1200" b="0" i="0" u="none" strike="noStrike" cap="none">
                <a:solidFill>
                  <a:schemeClr val="dk1"/>
                </a:solidFill>
                <a:latin typeface="Calibri"/>
                <a:ea typeface="Calibri"/>
                <a:cs typeface="Calibri"/>
                <a:sym typeface="Calibri"/>
              </a:rPr>
              <a:t> (a subset of the </a:t>
            </a:r>
            <a:r>
              <a:rPr lang="en-US" sz="1200" b="0" i="1" u="none" strike="noStrike" cap="none">
                <a:solidFill>
                  <a:schemeClr val="dk1"/>
                </a:solidFill>
                <a:latin typeface="Calibri"/>
                <a:ea typeface="Calibri"/>
                <a:cs typeface="Calibri"/>
                <a:sym typeface="Calibri"/>
              </a:rPr>
              <a:t>All-specialty guide</a:t>
            </a:r>
            <a:r>
              <a:rPr lang="en-US" sz="1200" b="0" i="0" u="none" strike="noStrike" cap="none">
                <a:solidFill>
                  <a:schemeClr val="dk1"/>
                </a:solidFill>
                <a:latin typeface="Calibri"/>
                <a:ea typeface="Calibri"/>
                <a:cs typeface="Calibri"/>
                <a:sym typeface="Calibri"/>
              </a:rPr>
              <a:t>)</a:t>
            </a:r>
            <a:endParaRPr/>
          </a:p>
          <a:p>
            <a:pPr marL="0" marR="0" lvl="0" indent="0" algn="l" rtl="0">
              <a:spcBef>
                <a:spcPts val="0"/>
              </a:spcBef>
              <a:spcAft>
                <a:spcPts val="0"/>
              </a:spcAft>
              <a:buClr>
                <a:schemeClr val="dk1"/>
              </a:buClr>
              <a:buSzPts val="1200"/>
              <a:buFont typeface="Calibri"/>
              <a:buNone/>
            </a:pPr>
            <a:r>
              <a:rPr lang="en-US" sz="1200" b="0" i="0" u="none" strike="noStrike" cap="none">
                <a:solidFill>
                  <a:schemeClr val="dk1"/>
                </a:solidFill>
                <a:latin typeface="Calibri"/>
                <a:ea typeface="Calibri"/>
                <a:cs typeface="Calibri"/>
                <a:sym typeface="Calibri"/>
              </a:rPr>
              <a:t> </a:t>
            </a:r>
            <a:endParaRPr/>
          </a:p>
          <a:p>
            <a:pPr marL="0" marR="0" lvl="0" indent="0" algn="l" rtl="0">
              <a:spcBef>
                <a:spcPts val="0"/>
              </a:spcBef>
              <a:spcAft>
                <a:spcPts val="0"/>
              </a:spcAft>
              <a:buClr>
                <a:schemeClr val="dk1"/>
              </a:buClr>
              <a:buSzPts val="1200"/>
              <a:buFont typeface="Calibri"/>
              <a:buNone/>
            </a:pPr>
            <a:r>
              <a:rPr lang="en-US" sz="1200" b="0" i="0" u="none" strike="noStrike" cap="none">
                <a:solidFill>
                  <a:schemeClr val="dk1"/>
                </a:solidFill>
                <a:latin typeface="Calibri"/>
                <a:ea typeface="Calibri"/>
                <a:cs typeface="Calibri"/>
                <a:sym typeface="Calibri"/>
              </a:rPr>
              <a:t>Each component contains a series of prompts for generating discussion around key topics. The topics are representative, </a:t>
            </a:r>
            <a:br>
              <a:rPr lang="en-US" sz="1200" b="0" i="0" u="none" strike="noStrike" cap="none">
                <a:solidFill>
                  <a:schemeClr val="dk1"/>
                </a:solidFill>
                <a:latin typeface="Calibri"/>
                <a:ea typeface="Calibri"/>
                <a:cs typeface="Calibri"/>
                <a:sym typeface="Calibri"/>
              </a:rPr>
            </a:br>
            <a:r>
              <a:rPr lang="en-US" sz="1200" b="0" i="0" u="none" strike="noStrike" cap="none">
                <a:solidFill>
                  <a:schemeClr val="dk1"/>
                </a:solidFill>
                <a:latin typeface="Calibri"/>
                <a:ea typeface="Calibri"/>
                <a:cs typeface="Calibri"/>
                <a:sym typeface="Calibri"/>
              </a:rPr>
              <a:t>not comprehensive. We recommend that you use them as a foundation for deeper exploration and discussion over time. </a:t>
            </a:r>
            <a:endParaRPr/>
          </a:p>
          <a:p>
            <a:pPr marL="0" marR="0" lvl="0" indent="0" algn="l" rtl="0">
              <a:spcBef>
                <a:spcPts val="0"/>
              </a:spcBef>
              <a:spcAft>
                <a:spcPts val="0"/>
              </a:spcAft>
              <a:buClr>
                <a:schemeClr val="dk1"/>
              </a:buClr>
              <a:buSzPts val="1200"/>
              <a:buFont typeface="Calibri"/>
              <a:buNone/>
            </a:pPr>
            <a:r>
              <a:rPr lang="en-US" sz="1200" b="0" i="0" u="none" strike="noStrike" cap="none">
                <a:solidFill>
                  <a:schemeClr val="dk1"/>
                </a:solidFill>
                <a:latin typeface="Calibri"/>
                <a:ea typeface="Calibri"/>
                <a:cs typeface="Calibri"/>
                <a:sym typeface="Calibri"/>
              </a:rPr>
              <a:t> </a:t>
            </a:r>
            <a:endParaRPr/>
          </a:p>
          <a:p>
            <a:pPr marL="0" marR="0" lvl="0" indent="0" algn="l" rtl="0">
              <a:spcBef>
                <a:spcPts val="0"/>
              </a:spcBef>
              <a:spcAft>
                <a:spcPts val="0"/>
              </a:spcAft>
              <a:buClr>
                <a:schemeClr val="dk1"/>
              </a:buClr>
              <a:buSzPts val="1200"/>
              <a:buFont typeface="Calibri"/>
              <a:buNone/>
            </a:pPr>
            <a:r>
              <a:rPr lang="en-US" sz="1200" b="0" i="0" u="none" strike="noStrike" cap="none">
                <a:solidFill>
                  <a:schemeClr val="dk1"/>
                </a:solidFill>
                <a:latin typeface="Calibri"/>
                <a:ea typeface="Calibri"/>
                <a:cs typeface="Calibri"/>
                <a:sym typeface="Calibri"/>
              </a:rPr>
              <a:t>Begin with the </a:t>
            </a:r>
            <a:r>
              <a:rPr lang="en-US" sz="1200" b="0" i="1" u="none" strike="noStrike" cap="none">
                <a:solidFill>
                  <a:schemeClr val="dk1"/>
                </a:solidFill>
                <a:latin typeface="Calibri"/>
                <a:ea typeface="Calibri"/>
                <a:cs typeface="Calibri"/>
                <a:sym typeface="Calibri"/>
              </a:rPr>
              <a:t>All-specialty discussion guide</a:t>
            </a:r>
            <a:r>
              <a:rPr lang="en-US" sz="1200" b="0" i="0" u="none" strike="noStrike" cap="none">
                <a:solidFill>
                  <a:schemeClr val="dk1"/>
                </a:solidFill>
                <a:latin typeface="Calibri"/>
                <a:ea typeface="Calibri"/>
                <a:cs typeface="Calibri"/>
                <a:sym typeface="Calibri"/>
              </a:rPr>
              <a:t> as your main reference, then consider using the supplemental specialty-specific considerations as appropriate.</a:t>
            </a:r>
            <a:endParaRPr/>
          </a:p>
          <a:p>
            <a:pPr marL="0" marR="0" lvl="0" indent="0" algn="l" rtl="0">
              <a:spcBef>
                <a:spcPts val="0"/>
              </a:spcBef>
              <a:spcAft>
                <a:spcPts val="0"/>
              </a:spcAft>
              <a:buClr>
                <a:schemeClr val="dk1"/>
              </a:buClr>
              <a:buSzPts val="1200"/>
              <a:buFont typeface="Calibri"/>
              <a:buNone/>
            </a:pPr>
            <a:r>
              <a:rPr lang="en-US" sz="1200" b="0" i="0" u="none" strike="noStrike" cap="none">
                <a:solidFill>
                  <a:schemeClr val="dk1"/>
                </a:solidFill>
                <a:latin typeface="Calibri"/>
                <a:ea typeface="Calibri"/>
                <a:cs typeface="Calibri"/>
                <a:sym typeface="Calibri"/>
              </a:rPr>
              <a:t> </a:t>
            </a:r>
            <a:endParaRPr/>
          </a:p>
          <a:p>
            <a:pPr marL="0" marR="0" lvl="0" indent="0" algn="l" rtl="0">
              <a:spcBef>
                <a:spcPts val="0"/>
              </a:spcBef>
              <a:spcAft>
                <a:spcPts val="0"/>
              </a:spcAft>
              <a:buClr>
                <a:schemeClr val="dk1"/>
              </a:buClr>
              <a:buSzPts val="1200"/>
              <a:buFont typeface="Calibri"/>
              <a:buNone/>
            </a:pPr>
            <a:r>
              <a:rPr lang="en-US" sz="1200" b="0" i="0" u="none" strike="noStrike" cap="none">
                <a:solidFill>
                  <a:schemeClr val="dk1"/>
                </a:solidFill>
                <a:latin typeface="Calibri"/>
                <a:ea typeface="Calibri"/>
                <a:cs typeface="Calibri"/>
                <a:sym typeface="Calibri"/>
              </a:rPr>
              <a:t>Within each guide, prompts are organized by category: </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Emergency situations</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Infrastructure and resources</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Roles and responsibilities</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Patient safety and quality improvement</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Culture (</a:t>
            </a:r>
            <a:r>
              <a:rPr lang="en-US" sz="1200" b="0" i="1" u="none" strike="noStrike" cap="none">
                <a:solidFill>
                  <a:schemeClr val="dk1"/>
                </a:solidFill>
                <a:latin typeface="Calibri"/>
                <a:ea typeface="Calibri"/>
                <a:cs typeface="Calibri"/>
                <a:sym typeface="Calibri"/>
              </a:rPr>
              <a:t>All-specialty discussion guide</a:t>
            </a:r>
            <a:r>
              <a:rPr lang="en-US" sz="1200" b="0" i="0" u="none" strike="noStrike" cap="none">
                <a:solidFill>
                  <a:schemeClr val="dk1"/>
                </a:solidFill>
                <a:latin typeface="Calibri"/>
                <a:ea typeface="Calibri"/>
                <a:cs typeface="Calibri"/>
                <a:sym typeface="Calibri"/>
              </a:rPr>
              <a:t> only)</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Quantitative patient safety parameters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Shape 412"/>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Do you have a policy for nurse staffing based on staff-to-patient ratios, and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what are your target ratios?</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17"/>
        <p:cNvGrpSpPr/>
        <p:nvPr/>
      </p:nvGrpSpPr>
      <p:grpSpPr>
        <a:xfrm>
          <a:off x="0" y="0"/>
          <a:ext cx="0" cy="0"/>
          <a:chOff x="0" y="0"/>
          <a:chExt cx="0" cy="0"/>
        </a:xfrm>
      </p:grpSpPr>
      <p:sp>
        <p:nvSpPr>
          <p:cNvPr id="418" name="Shape 418"/>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system for assessing and documenting nursing staff competence.</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23"/>
        <p:cNvGrpSpPr/>
        <p:nvPr/>
      </p:nvGrpSpPr>
      <p:grpSpPr>
        <a:xfrm>
          <a:off x="0" y="0"/>
          <a:ext cx="0" cy="0"/>
          <a:chOff x="0" y="0"/>
          <a:chExt cx="0" cy="0"/>
        </a:xfrm>
      </p:grpSpPr>
      <p:sp>
        <p:nvSpPr>
          <p:cNvPr id="424" name="Shape 424"/>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decision support tools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can physicians access?</a:t>
            </a:r>
            <a:endParaRPr/>
          </a:p>
        </p:txBody>
      </p:sp>
      <p:sp>
        <p:nvSpPr>
          <p:cNvPr id="425" name="Shape 425"/>
          <p:cNvSpPr/>
          <p:nvPr/>
        </p:nvSpPr>
        <p:spPr>
          <a:xfrm>
            <a:off x="762000" y="2687400"/>
            <a:ext cx="6794205" cy="276999"/>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i="1">
                <a:solidFill>
                  <a:schemeClr val="dk1"/>
                </a:solidFill>
                <a:latin typeface="Calibri"/>
                <a:ea typeface="Calibri"/>
                <a:cs typeface="Calibri"/>
                <a:sym typeface="Calibri"/>
              </a:rPr>
              <a:t>(e.g., Up to Date, Isabel)</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30"/>
        <p:cNvGrpSpPr/>
        <p:nvPr/>
      </p:nvGrpSpPr>
      <p:grpSpPr>
        <a:xfrm>
          <a:off x="0" y="0"/>
          <a:ext cx="0" cy="0"/>
          <a:chOff x="0" y="0"/>
          <a:chExt cx="0" cy="0"/>
        </a:xfrm>
      </p:grpSpPr>
      <p:sp>
        <p:nvSpPr>
          <p:cNvPr id="431" name="Shape 431"/>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During what hours is a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clinical pharmacist available?</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36"/>
        <p:cNvGrpSpPr/>
        <p:nvPr/>
      </p:nvGrpSpPr>
      <p:grpSpPr>
        <a:xfrm>
          <a:off x="0" y="0"/>
          <a:ext cx="0" cy="0"/>
          <a:chOff x="0" y="0"/>
          <a:chExt cx="0" cy="0"/>
        </a:xfrm>
      </p:grpSpPr>
      <p:sp>
        <p:nvSpPr>
          <p:cNvPr id="437" name="Shape 437"/>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are your expectations for the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availability and response time of consultants?</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42"/>
        <p:cNvGrpSpPr/>
        <p:nvPr/>
      </p:nvGrpSpPr>
      <p:grpSpPr>
        <a:xfrm>
          <a:off x="0" y="0"/>
          <a:ext cx="0" cy="0"/>
          <a:chOff x="0" y="0"/>
          <a:chExt cx="0" cy="0"/>
        </a:xfrm>
      </p:grpSpPr>
      <p:sp>
        <p:nvSpPr>
          <p:cNvPr id="443" name="Shape 443"/>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are your expectations for how consultants communicate with other physicians and patients?</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48"/>
        <p:cNvGrpSpPr/>
        <p:nvPr/>
      </p:nvGrpSpPr>
      <p:grpSpPr>
        <a:xfrm>
          <a:off x="0" y="0"/>
          <a:ext cx="0" cy="0"/>
          <a:chOff x="0" y="0"/>
          <a:chExt cx="0" cy="0"/>
        </a:xfrm>
      </p:grpSpPr>
      <p:sp>
        <p:nvSpPr>
          <p:cNvPr id="449" name="Shape 449"/>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use of telemedicine services.</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54"/>
        <p:cNvGrpSpPr/>
        <p:nvPr/>
      </p:nvGrpSpPr>
      <p:grpSpPr>
        <a:xfrm>
          <a:off x="0" y="0"/>
          <a:ext cx="0" cy="0"/>
          <a:chOff x="0" y="0"/>
          <a:chExt cx="0" cy="0"/>
        </a:xfrm>
      </p:grpSpPr>
      <p:sp>
        <p:nvSpPr>
          <p:cNvPr id="455" name="Shape 455"/>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resources are available for the care of infants and children?</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sp>
        <p:nvSpPr>
          <p:cNvPr id="461" name="Shape 461"/>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the discharge process for patients?</a:t>
            </a:r>
            <a:endParaRPr/>
          </a:p>
        </p:txBody>
      </p:sp>
      <p:sp>
        <p:nvSpPr>
          <p:cNvPr id="462" name="Shape 462"/>
          <p:cNvSpPr/>
          <p:nvPr/>
        </p:nvSpPr>
        <p:spPr>
          <a:xfrm>
            <a:off x="911225" y="2277442"/>
            <a:ext cx="6882884" cy="2582951"/>
          </a:xfrm>
          <a:prstGeom prst="rect">
            <a:avLst/>
          </a:prstGeom>
          <a:noFill/>
          <a:ln>
            <a:noFill/>
          </a:ln>
        </p:spPr>
        <p:txBody>
          <a:bodyPr spcFirstLastPara="1" wrap="square" lIns="0" tIns="0" rIns="0" bIns="0" anchor="t" anchorCtr="0">
            <a:noAutofit/>
          </a:bodyPr>
          <a:lstStyle/>
          <a:p>
            <a:pPr marL="285750" marR="0" lvl="0" indent="-228600" algn="l" rtl="0">
              <a:lnSpc>
                <a:spcPct val="96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How do you confirm that patients have understood discharge instructions?</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How does the responsible outpatient physician receive handoff information following discharge?</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What processes are used to touch base with patients </a:t>
            </a:r>
            <a:br>
              <a:rPr lang="en-US" sz="2200">
                <a:solidFill>
                  <a:schemeClr val="dk1"/>
                </a:solidFill>
                <a:latin typeface="Calibri"/>
                <a:ea typeface="Calibri"/>
                <a:cs typeface="Calibri"/>
                <a:sym typeface="Calibri"/>
              </a:rPr>
            </a:br>
            <a:r>
              <a:rPr lang="en-US" sz="2200">
                <a:solidFill>
                  <a:schemeClr val="dk1"/>
                </a:solidFill>
                <a:latin typeface="Calibri"/>
                <a:ea typeface="Calibri"/>
                <a:cs typeface="Calibri"/>
                <a:sym typeface="Calibri"/>
              </a:rPr>
              <a:t>after they leave the hospital and to ensure appropriate outpatient follow-up?</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68" name="Shape 468"/>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your process for integrating new technologies (e.g., robotics, laser) and how do you train physicians and nurses on those new technologies?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Shape 240"/>
          <p:cNvSpPr/>
          <p:nvPr/>
        </p:nvSpPr>
        <p:spPr>
          <a:xfrm>
            <a:off x="0" y="0"/>
            <a:ext cx="9144000" cy="1123949"/>
          </a:xfrm>
          <a:prstGeom prst="rect">
            <a:avLst/>
          </a:prstGeom>
          <a:solidFill>
            <a:srgbClr val="FFC000"/>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b="0" i="0" u="none" strike="noStrike" cap="none">
              <a:solidFill>
                <a:schemeClr val="dk1"/>
              </a:solidFill>
              <a:latin typeface="Calibri"/>
              <a:ea typeface="Calibri"/>
              <a:cs typeface="Calibri"/>
              <a:sym typeface="Calibri"/>
            </a:endParaRPr>
          </a:p>
        </p:txBody>
      </p:sp>
      <p:sp>
        <p:nvSpPr>
          <p:cNvPr id="241" name="Shape 241"/>
          <p:cNvSpPr txBox="1">
            <a:spLocks noGrp="1"/>
          </p:cNvSpPr>
          <p:nvPr>
            <p:ph type="title"/>
          </p:nvPr>
        </p:nvSpPr>
        <p:spPr>
          <a:xfrm>
            <a:off x="457200" y="661471"/>
            <a:ext cx="8229600" cy="369332"/>
          </a:xfrm>
          <a:prstGeom prst="rect">
            <a:avLst/>
          </a:prstGeom>
          <a:noFill/>
          <a:ln>
            <a:noFill/>
          </a:ln>
        </p:spPr>
        <p:txBody>
          <a:bodyPr spcFirstLastPara="1" wrap="square" lIns="0" tIns="0" rIns="0" bIns="0" anchor="ctr" anchorCtr="0">
            <a:noAutofit/>
          </a:bodyPr>
          <a:lstStyle/>
          <a:p>
            <a:pPr marL="0" marR="0" lvl="0" indent="0" algn="l" rtl="0">
              <a:spcBef>
                <a:spcPts val="0"/>
              </a:spcBef>
              <a:spcAft>
                <a:spcPts val="0"/>
              </a:spcAft>
              <a:buClr>
                <a:schemeClr val="dk1"/>
              </a:buClr>
              <a:buSzPts val="2400"/>
              <a:buFont typeface="Calibri"/>
              <a:buNone/>
            </a:pPr>
            <a:r>
              <a:rPr lang="en-US" sz="2400" b="1" i="0" u="none" strike="noStrike" cap="none">
                <a:solidFill>
                  <a:schemeClr val="dk1"/>
                </a:solidFill>
                <a:latin typeface="Calibri"/>
                <a:ea typeface="Calibri"/>
                <a:cs typeface="Calibri"/>
                <a:sym typeface="Calibri"/>
              </a:rPr>
              <a:t>How to use the discussion toolkit</a:t>
            </a:r>
            <a:endParaRPr/>
          </a:p>
        </p:txBody>
      </p:sp>
      <p:sp>
        <p:nvSpPr>
          <p:cNvPr id="242" name="Shape 242"/>
          <p:cNvSpPr txBox="1"/>
          <p:nvPr/>
        </p:nvSpPr>
        <p:spPr>
          <a:xfrm>
            <a:off x="457200" y="1463675"/>
            <a:ext cx="3886200" cy="45466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200"/>
              <a:buFont typeface="Calibri"/>
              <a:buNone/>
            </a:pPr>
            <a:r>
              <a:rPr lang="en-US" sz="1200" b="1" i="0" u="none" strike="noStrike" cap="none">
                <a:solidFill>
                  <a:schemeClr val="dk1"/>
                </a:solidFill>
                <a:latin typeface="Calibri"/>
                <a:ea typeface="Calibri"/>
                <a:cs typeface="Calibri"/>
                <a:sym typeface="Calibri"/>
              </a:rPr>
              <a:t>Overview</a:t>
            </a:r>
            <a:endParaRPr/>
          </a:p>
          <a:p>
            <a:pPr marL="0" marR="0" lvl="0" indent="0" algn="l" rtl="0">
              <a:spcBef>
                <a:spcPts val="0"/>
              </a:spcBef>
              <a:spcAft>
                <a:spcPts val="0"/>
              </a:spcAft>
              <a:buClr>
                <a:schemeClr val="dk1"/>
              </a:buClr>
              <a:buSzPts val="1200"/>
              <a:buFont typeface="Calibri"/>
              <a:buNone/>
            </a:pPr>
            <a:r>
              <a:rPr lang="en-US" sz="1200" b="0" i="0" u="none" strike="noStrike" cap="none">
                <a:solidFill>
                  <a:schemeClr val="dk1"/>
                </a:solidFill>
                <a:latin typeface="Calibri"/>
                <a:ea typeface="Calibri"/>
                <a:cs typeface="Calibri"/>
                <a:sym typeface="Calibri"/>
              </a:rPr>
              <a:t>Clinical leaders from each organization should work together to review and explore the discussion prompts. In many cases, it is helpful to engage an independent facilitator to help guide the process. The amount of time and number of meetings required will vary greatly depending on size and complexity of the organizations and the type of affiliation, as well as the individual culture of the organizations. Expect the process to be faster when both parties are transparent regarding motives and resources and are willing to compromise. </a:t>
            </a:r>
            <a:endParaRPr/>
          </a:p>
          <a:p>
            <a:pPr marL="0" marR="0" lvl="0" indent="0" algn="l" rtl="0">
              <a:spcBef>
                <a:spcPts val="0"/>
              </a:spcBef>
              <a:spcAft>
                <a:spcPts val="0"/>
              </a:spcAft>
              <a:buClr>
                <a:schemeClr val="dk1"/>
              </a:buClr>
              <a:buSzPts val="1200"/>
              <a:buFont typeface="Calibri"/>
              <a:buNone/>
            </a:pPr>
            <a:r>
              <a:rPr lang="en-US" sz="1200" b="0" i="0" u="none" strike="noStrike" cap="none">
                <a:solidFill>
                  <a:schemeClr val="dk1"/>
                </a:solidFill>
                <a:latin typeface="Calibri"/>
                <a:ea typeface="Calibri"/>
                <a:cs typeface="Calibri"/>
                <a:sym typeface="Calibri"/>
              </a:rPr>
              <a:t> </a:t>
            </a:r>
            <a:endParaRPr/>
          </a:p>
          <a:p>
            <a:pPr marL="0" marR="0" lvl="0" indent="0" algn="l" rtl="0">
              <a:spcBef>
                <a:spcPts val="0"/>
              </a:spcBef>
              <a:spcAft>
                <a:spcPts val="0"/>
              </a:spcAft>
              <a:buClr>
                <a:schemeClr val="dk1"/>
              </a:buClr>
              <a:buSzPts val="1200"/>
              <a:buFont typeface="Calibri"/>
              <a:buNone/>
            </a:pPr>
            <a:r>
              <a:rPr lang="en-US" sz="1200" b="0" i="1" u="none" strike="noStrike" cap="none">
                <a:solidFill>
                  <a:schemeClr val="dk1"/>
                </a:solidFill>
                <a:latin typeface="Calibri"/>
                <a:ea typeface="Calibri"/>
                <a:cs typeface="Calibri"/>
                <a:sym typeface="Calibri"/>
              </a:rPr>
              <a:t>Clinical leaders should feel empowered to modify, add, subtract, and adapt the discussion guides to fit the needs of each unique affiliation.</a:t>
            </a:r>
            <a:endParaRPr sz="12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Clr>
                <a:schemeClr val="dk1"/>
              </a:buClr>
              <a:buSzPts val="1200"/>
              <a:buFont typeface="Calibri"/>
              <a:buNone/>
            </a:pPr>
            <a:r>
              <a:rPr lang="en-US" sz="1200" b="0" i="0" u="none" strike="noStrike" cap="none">
                <a:solidFill>
                  <a:schemeClr val="dk1"/>
                </a:solidFill>
                <a:latin typeface="Calibri"/>
                <a:ea typeface="Calibri"/>
                <a:cs typeface="Calibri"/>
                <a:sym typeface="Calibri"/>
              </a:rPr>
              <a:t> </a:t>
            </a:r>
            <a:endParaRPr/>
          </a:p>
        </p:txBody>
      </p:sp>
      <p:sp>
        <p:nvSpPr>
          <p:cNvPr id="243" name="Shape 243"/>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b="0" i="0" u="none" strike="noStrike" cap="none">
              <a:solidFill>
                <a:schemeClr val="dk1"/>
              </a:solidFill>
              <a:latin typeface="Calibri"/>
              <a:ea typeface="Calibri"/>
              <a:cs typeface="Calibri"/>
              <a:sym typeface="Calibri"/>
            </a:endParaRPr>
          </a:p>
        </p:txBody>
      </p:sp>
      <p:sp>
        <p:nvSpPr>
          <p:cNvPr id="244" name="Shape 244"/>
          <p:cNvSpPr txBox="1"/>
          <p:nvPr/>
        </p:nvSpPr>
        <p:spPr>
          <a:xfrm>
            <a:off x="762000" y="6551110"/>
            <a:ext cx="8113989" cy="17992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b="0" i="0" u="none" strike="noStrike" cap="none">
                <a:solidFill>
                  <a:srgbClr val="BFBFBF"/>
                </a:solidFill>
                <a:latin typeface="Calibri"/>
                <a:ea typeface="Calibri"/>
                <a:cs typeface="Calibri"/>
                <a:sym typeface="Calibri"/>
              </a:rPr>
              <a:t>PATIENT SAFETY DISCUSSION GUIDE FOR SYSTEM EXPANSION   |   </a:t>
            </a:r>
            <a:r>
              <a:rPr lang="en-US" sz="1400" b="0" i="1" u="none" strike="noStrike" cap="none">
                <a:solidFill>
                  <a:srgbClr val="BFBFBF"/>
                </a:solidFill>
                <a:latin typeface="Calibri"/>
                <a:ea typeface="Calibri"/>
                <a:cs typeface="Calibri"/>
                <a:sym typeface="Calibri"/>
              </a:rPr>
              <a:t>Introduction</a:t>
            </a:r>
            <a:endParaRPr/>
          </a:p>
        </p:txBody>
      </p:sp>
      <p:sp>
        <p:nvSpPr>
          <p:cNvPr id="245" name="Shape 245"/>
          <p:cNvSpPr txBox="1"/>
          <p:nvPr/>
        </p:nvSpPr>
        <p:spPr>
          <a:xfrm>
            <a:off x="4810125" y="1463675"/>
            <a:ext cx="3886200" cy="45466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200"/>
              <a:buFont typeface="Calibri"/>
              <a:buNone/>
            </a:pPr>
            <a:r>
              <a:rPr lang="en-US" sz="1200" b="1" i="0" u="none" strike="noStrike" cap="none">
                <a:solidFill>
                  <a:schemeClr val="dk1"/>
                </a:solidFill>
                <a:latin typeface="Calibri"/>
                <a:ea typeface="Calibri"/>
                <a:cs typeface="Calibri"/>
                <a:sym typeface="Calibri"/>
              </a:rPr>
              <a:t>Tips</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Involve clinical leaders from each organization in all communications.</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To prioritize relationship building from the beginning, have the first meeting be over a meal at a non-hospital location.</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Consider using an experienced and objective facilitator with relevant clinical expertise to lead the clinical discussions between affiliating entities.</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Plan longer or additional meetings to engage other staff with complementary perspectives (e.g., Nursing, Quality Improvement).</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Share best practices — and when creating new standards, ensure that best practices from each affiliating entity become part of the new practice standards of the joint entity.</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Ask repeatedly, “What can we do better together than we could do alone?”</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sp>
        <p:nvSpPr>
          <p:cNvPr id="474" name="Shape 474"/>
          <p:cNvSpPr txBox="1">
            <a:spLocks noGrp="1"/>
          </p:cNvSpPr>
          <p:nvPr>
            <p:ph type="title"/>
          </p:nvPr>
        </p:nvSpPr>
        <p:spPr>
          <a:xfrm>
            <a:off x="761999" y="1463675"/>
            <a:ext cx="783907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Patient safety and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quality improvement</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79"/>
        <p:cNvGrpSpPr/>
        <p:nvPr/>
      </p:nvGrpSpPr>
      <p:grpSpPr>
        <a:xfrm>
          <a:off x="0" y="0"/>
          <a:ext cx="0" cy="0"/>
          <a:chOff x="0" y="0"/>
          <a:chExt cx="0" cy="0"/>
        </a:xfrm>
      </p:grpSpPr>
      <p:sp>
        <p:nvSpPr>
          <p:cNvPr id="480" name="Shape 480"/>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process for incorporating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new guidelines into your practice standards.</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5" name="Shape 485"/>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how each department collects, aggregates, and trends complication rates.</a:t>
            </a:r>
            <a:endParaRPr sz="3200" b="0" i="0" u="none" strike="noStrike" cap="none">
              <a:solidFill>
                <a:schemeClr val="dk1"/>
              </a:solidFill>
              <a:latin typeface="Calibri"/>
              <a:ea typeface="Calibri"/>
              <a:cs typeface="Calibri"/>
              <a:sym typeface="Calibri"/>
            </a:endParaRPr>
          </a:p>
        </p:txBody>
      </p:sp>
      <p:sp>
        <p:nvSpPr>
          <p:cNvPr id="486" name="Shape 486"/>
          <p:cNvSpPr/>
          <p:nvPr/>
        </p:nvSpPr>
        <p:spPr>
          <a:xfrm>
            <a:off x="911225" y="2821625"/>
            <a:ext cx="6882884" cy="1128963"/>
          </a:xfrm>
          <a:prstGeom prst="rect">
            <a:avLst/>
          </a:prstGeom>
          <a:noFill/>
          <a:ln>
            <a:noFill/>
          </a:ln>
        </p:spPr>
        <p:txBody>
          <a:bodyPr spcFirstLastPara="1" wrap="square" lIns="0" tIns="0" rIns="0" bIns="0" anchor="t" anchorCtr="0">
            <a:noAutofit/>
          </a:bodyPr>
          <a:lstStyle/>
          <a:p>
            <a:pPr marL="285750" marR="0" lvl="0" indent="-228600" algn="l" rtl="0">
              <a:lnSpc>
                <a:spcPct val="96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Does each department determine what to track?</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How do you ensure that all departments collect and report information in a similar way?</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91"/>
        <p:cNvGrpSpPr/>
        <p:nvPr/>
      </p:nvGrpSpPr>
      <p:grpSpPr>
        <a:xfrm>
          <a:off x="0" y="0"/>
          <a:ext cx="0" cy="0"/>
          <a:chOff x="0" y="0"/>
          <a:chExt cx="0" cy="0"/>
        </a:xfrm>
      </p:grpSpPr>
      <p:sp>
        <p:nvSpPr>
          <p:cNvPr id="492" name="Shape 492"/>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policy and procedure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for handoffs when the responsible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clinician changes.</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97"/>
        <p:cNvGrpSpPr/>
        <p:nvPr/>
      </p:nvGrpSpPr>
      <p:grpSpPr>
        <a:xfrm>
          <a:off x="0" y="0"/>
          <a:ext cx="0" cy="0"/>
          <a:chOff x="0" y="0"/>
          <a:chExt cx="0" cy="0"/>
        </a:xfrm>
      </p:grpSpPr>
      <p:sp>
        <p:nvSpPr>
          <p:cNvPr id="498" name="Shape 498"/>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how your institution does mock drills.</a:t>
            </a:r>
            <a:endParaRPr/>
          </a:p>
        </p:txBody>
      </p:sp>
      <p:sp>
        <p:nvSpPr>
          <p:cNvPr id="499" name="Shape 499"/>
          <p:cNvSpPr/>
          <p:nvPr/>
        </p:nvSpPr>
        <p:spPr>
          <a:xfrm>
            <a:off x="911225" y="2801317"/>
            <a:ext cx="7571172" cy="1844223"/>
          </a:xfrm>
          <a:prstGeom prst="rect">
            <a:avLst/>
          </a:prstGeom>
          <a:noFill/>
          <a:ln>
            <a:noFill/>
          </a:ln>
        </p:spPr>
        <p:txBody>
          <a:bodyPr spcFirstLastPara="1" wrap="square" lIns="0" tIns="0" rIns="0" bIns="0" anchor="t" anchorCtr="0">
            <a:noAutofit/>
          </a:bodyPr>
          <a:lstStyle/>
          <a:p>
            <a:pPr marL="57150" marR="0" lvl="0" indent="0" algn="l" rtl="0">
              <a:lnSpc>
                <a:spcPct val="96000"/>
              </a:lnSpc>
              <a:spcBef>
                <a:spcPts val="0"/>
              </a:spcBef>
              <a:spcAft>
                <a:spcPts val="0"/>
              </a:spcAft>
              <a:buNone/>
            </a:pPr>
            <a:r>
              <a:rPr lang="en-US" sz="1600" dirty="0">
                <a:solidFill>
                  <a:srgbClr val="262626"/>
                </a:solidFill>
                <a:latin typeface="Calibri"/>
                <a:ea typeface="Calibri"/>
                <a:cs typeface="Calibri"/>
                <a:sym typeface="Calibri"/>
              </a:rPr>
              <a:t>CONSIDER</a:t>
            </a:r>
            <a:endParaRPr dirty="0"/>
          </a:p>
          <a:p>
            <a:pPr marL="285750" marR="0" lvl="0" indent="-228600" algn="l" rtl="0">
              <a:lnSpc>
                <a:spcPct val="96000"/>
              </a:lnSpc>
              <a:spcBef>
                <a:spcPts val="600"/>
              </a:spcBef>
              <a:spcAft>
                <a:spcPts val="0"/>
              </a:spcAft>
              <a:buClr>
                <a:schemeClr val="dk1"/>
              </a:buClr>
              <a:buSzPts val="2200"/>
              <a:buFont typeface="Arial"/>
              <a:buChar char="•"/>
            </a:pPr>
            <a:r>
              <a:rPr lang="en-US" sz="2200" dirty="0">
                <a:solidFill>
                  <a:schemeClr val="dk1"/>
                </a:solidFill>
                <a:latin typeface="Calibri"/>
                <a:ea typeface="Calibri"/>
                <a:cs typeface="Calibri"/>
                <a:sym typeface="Calibri"/>
              </a:rPr>
              <a:t>format (e.g., team briefings </a:t>
            </a:r>
            <a:r>
              <a:rPr lang="en-US" sz="2200" dirty="0" smtClean="0">
                <a:solidFill>
                  <a:schemeClr val="dk1"/>
                </a:solidFill>
                <a:latin typeface="Calibri"/>
                <a:ea typeface="Calibri"/>
                <a:cs typeface="Calibri"/>
                <a:sym typeface="Calibri"/>
              </a:rPr>
              <a:t>vs. </a:t>
            </a:r>
            <a:r>
              <a:rPr lang="en-US" sz="2200" dirty="0">
                <a:solidFill>
                  <a:schemeClr val="dk1"/>
                </a:solidFill>
                <a:latin typeface="Calibri"/>
                <a:ea typeface="Calibri"/>
                <a:cs typeface="Calibri"/>
                <a:sym typeface="Calibri"/>
              </a:rPr>
              <a:t>huddles)</a:t>
            </a:r>
            <a:endParaRPr dirty="0"/>
          </a:p>
          <a:p>
            <a:pPr marL="285750" marR="0" lvl="0" indent="-228600" algn="l" rtl="0">
              <a:lnSpc>
                <a:spcPct val="96000"/>
              </a:lnSpc>
              <a:spcBef>
                <a:spcPts val="600"/>
              </a:spcBef>
              <a:spcAft>
                <a:spcPts val="0"/>
              </a:spcAft>
              <a:buClr>
                <a:schemeClr val="dk1"/>
              </a:buClr>
              <a:buSzPts val="2200"/>
              <a:buFont typeface="Arial"/>
              <a:buChar char="•"/>
            </a:pPr>
            <a:r>
              <a:rPr lang="en-US" sz="2200" dirty="0">
                <a:solidFill>
                  <a:schemeClr val="dk1"/>
                </a:solidFill>
                <a:latin typeface="Calibri"/>
                <a:ea typeface="Calibri"/>
                <a:cs typeface="Calibri"/>
                <a:sym typeface="Calibri"/>
              </a:rPr>
              <a:t>frequency</a:t>
            </a:r>
            <a:endParaRPr dirty="0"/>
          </a:p>
          <a:p>
            <a:pPr marL="285750" marR="0" lvl="0" indent="-228600" algn="l" rtl="0">
              <a:lnSpc>
                <a:spcPct val="96000"/>
              </a:lnSpc>
              <a:spcBef>
                <a:spcPts val="600"/>
              </a:spcBef>
              <a:spcAft>
                <a:spcPts val="0"/>
              </a:spcAft>
              <a:buClr>
                <a:schemeClr val="dk1"/>
              </a:buClr>
              <a:buSzPts val="2200"/>
              <a:buFont typeface="Arial"/>
              <a:buChar char="•"/>
            </a:pPr>
            <a:r>
              <a:rPr lang="en-US" sz="2200" dirty="0">
                <a:solidFill>
                  <a:schemeClr val="dk1"/>
                </a:solidFill>
                <a:latin typeface="Calibri"/>
                <a:ea typeface="Calibri"/>
                <a:cs typeface="Calibri"/>
                <a:sym typeface="Calibri"/>
              </a:rPr>
              <a:t>content</a:t>
            </a:r>
            <a:endParaRPr dirty="0"/>
          </a:p>
          <a:p>
            <a:pPr marL="285750" marR="0" lvl="0" indent="-228600" algn="l" rtl="0">
              <a:lnSpc>
                <a:spcPct val="96000"/>
              </a:lnSpc>
              <a:spcBef>
                <a:spcPts val="600"/>
              </a:spcBef>
              <a:spcAft>
                <a:spcPts val="0"/>
              </a:spcAft>
              <a:buClr>
                <a:schemeClr val="dk1"/>
              </a:buClr>
              <a:buSzPts val="2200"/>
              <a:buFont typeface="Arial"/>
              <a:buChar char="•"/>
            </a:pPr>
            <a:r>
              <a:rPr lang="en-US" sz="2200" dirty="0">
                <a:solidFill>
                  <a:schemeClr val="dk1"/>
                </a:solidFill>
                <a:latin typeface="Calibri"/>
                <a:ea typeface="Calibri"/>
                <a:cs typeface="Calibri"/>
                <a:sym typeface="Calibri"/>
              </a:rPr>
              <a:t>participants</a:t>
            </a:r>
            <a:endParaRP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504"/>
        <p:cNvGrpSpPr/>
        <p:nvPr/>
      </p:nvGrpSpPr>
      <p:grpSpPr>
        <a:xfrm>
          <a:off x="0" y="0"/>
          <a:ext cx="0" cy="0"/>
          <a:chOff x="0" y="0"/>
          <a:chExt cx="0" cy="0"/>
        </a:xfrm>
      </p:grpSpPr>
      <p:sp>
        <p:nvSpPr>
          <p:cNvPr id="505" name="Shape 505"/>
          <p:cNvSpPr txBox="1">
            <a:spLocks noGrp="1"/>
          </p:cNvSpPr>
          <p:nvPr>
            <p:ph type="title"/>
          </p:nvPr>
        </p:nvSpPr>
        <p:spPr>
          <a:xfrm>
            <a:off x="762000" y="1463675"/>
            <a:ext cx="7315200" cy="246221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can we work together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to improve patient safety?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How can we work together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to improve quality of care?</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11" name="Shape 511"/>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are your surveillance systems for actively measuring misdiagnoses, delays in care, and inappropriate therapies?</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517" name="Shape 517"/>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are the follow-up systems for abnormal labs and radiology?</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522"/>
        <p:cNvGrpSpPr/>
        <p:nvPr/>
      </p:nvGrpSpPr>
      <p:grpSpPr>
        <a:xfrm>
          <a:off x="0" y="0"/>
          <a:ext cx="0" cy="0"/>
          <a:chOff x="0" y="0"/>
          <a:chExt cx="0" cy="0"/>
        </a:xfrm>
      </p:grpSpPr>
      <p:sp>
        <p:nvSpPr>
          <p:cNvPr id="523" name="Shape 523"/>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the system used by your hospital to identify when consults and referrals have not been completed in a timely way and how the requester is notified.</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528"/>
        <p:cNvGrpSpPr/>
        <p:nvPr/>
      </p:nvGrpSpPr>
      <p:grpSpPr>
        <a:xfrm>
          <a:off x="0" y="0"/>
          <a:ext cx="0" cy="0"/>
          <a:chOff x="0" y="0"/>
          <a:chExt cx="0" cy="0"/>
        </a:xfrm>
      </p:grpSpPr>
      <p:sp>
        <p:nvSpPr>
          <p:cNvPr id="529" name="Shape 529"/>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system for closed loop communication of patient laboratory and radiology results (including after discharge).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p:nvPr/>
        </p:nvSpPr>
        <p:spPr>
          <a:xfrm>
            <a:off x="0" y="0"/>
            <a:ext cx="9144000" cy="1123949"/>
          </a:xfrm>
          <a:prstGeom prst="rect">
            <a:avLst/>
          </a:prstGeom>
          <a:solidFill>
            <a:srgbClr val="FFC000"/>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b="0" i="0" u="none" strike="noStrike" cap="none">
              <a:solidFill>
                <a:schemeClr val="dk1"/>
              </a:solidFill>
              <a:latin typeface="Calibri"/>
              <a:ea typeface="Calibri"/>
              <a:cs typeface="Calibri"/>
              <a:sym typeface="Calibri"/>
            </a:endParaRPr>
          </a:p>
        </p:txBody>
      </p:sp>
      <p:sp>
        <p:nvSpPr>
          <p:cNvPr id="251" name="Shape 251"/>
          <p:cNvSpPr txBox="1">
            <a:spLocks noGrp="1"/>
          </p:cNvSpPr>
          <p:nvPr>
            <p:ph type="title"/>
          </p:nvPr>
        </p:nvSpPr>
        <p:spPr>
          <a:xfrm>
            <a:off x="457200" y="661471"/>
            <a:ext cx="8229600" cy="369332"/>
          </a:xfrm>
          <a:prstGeom prst="rect">
            <a:avLst/>
          </a:prstGeom>
          <a:noFill/>
          <a:ln>
            <a:noFill/>
          </a:ln>
        </p:spPr>
        <p:txBody>
          <a:bodyPr spcFirstLastPara="1" wrap="square" lIns="0" tIns="0" rIns="0" bIns="0" anchor="ctr" anchorCtr="0">
            <a:noAutofit/>
          </a:bodyPr>
          <a:lstStyle/>
          <a:p>
            <a:pPr marL="0" marR="0" lvl="0" indent="0" algn="l" rtl="0">
              <a:spcBef>
                <a:spcPts val="0"/>
              </a:spcBef>
              <a:spcAft>
                <a:spcPts val="0"/>
              </a:spcAft>
              <a:buClr>
                <a:schemeClr val="dk1"/>
              </a:buClr>
              <a:buSzPts val="2400"/>
              <a:buFont typeface="Calibri"/>
              <a:buNone/>
            </a:pPr>
            <a:r>
              <a:rPr lang="en-US" sz="2400" b="1" i="0" u="none" strike="noStrike" cap="none">
                <a:solidFill>
                  <a:schemeClr val="dk1"/>
                </a:solidFill>
                <a:latin typeface="Calibri"/>
                <a:ea typeface="Calibri"/>
                <a:cs typeface="Calibri"/>
                <a:sym typeface="Calibri"/>
              </a:rPr>
              <a:t>How do you know when you are done?</a:t>
            </a:r>
            <a:endParaRPr/>
          </a:p>
        </p:txBody>
      </p:sp>
      <p:sp>
        <p:nvSpPr>
          <p:cNvPr id="252" name="Shape 252"/>
          <p:cNvSpPr txBox="1"/>
          <p:nvPr/>
        </p:nvSpPr>
        <p:spPr>
          <a:xfrm>
            <a:off x="457200" y="1463675"/>
            <a:ext cx="3886200" cy="45466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200"/>
              <a:buFont typeface="Calibri"/>
              <a:buNone/>
            </a:pPr>
            <a:r>
              <a:rPr lang="en-US" sz="1200" b="0" i="0" u="none" strike="noStrike" cap="none">
                <a:solidFill>
                  <a:schemeClr val="dk1"/>
                </a:solidFill>
                <a:latin typeface="Calibri"/>
                <a:ea typeface="Calibri"/>
                <a:cs typeface="Calibri"/>
                <a:sym typeface="Calibri"/>
              </a:rPr>
              <a:t>Transforming two (or more) clinical organizations into a single patient-safety focused system is an ongoing process. The reality is that clinical discussions are embedded in other negotiations and the pacing is likely to be influenced by other factors. Identifying differences and reaching consensus around the prioritization of resolving those differences is an excellent first step.</a:t>
            </a:r>
            <a:endParaRPr/>
          </a:p>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Clr>
                <a:schemeClr val="dk1"/>
              </a:buClr>
              <a:buSzPts val="1200"/>
              <a:buFont typeface="Calibri"/>
              <a:buNone/>
            </a:pPr>
            <a:r>
              <a:rPr lang="en-US" sz="1200" b="1" i="0" u="none" strike="noStrike" cap="none">
                <a:solidFill>
                  <a:schemeClr val="dk1"/>
                </a:solidFill>
                <a:latin typeface="Calibri"/>
                <a:ea typeface="Calibri"/>
                <a:cs typeface="Calibri"/>
                <a:sym typeface="Calibri"/>
              </a:rPr>
              <a:t>You will know that you have made good progress when clinical leaders:</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feel that they have established a trusting relationship so they can solve future (currently unanticipated) problems.</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have agreed upon and prioritized key areas of difference that may affect patient safety.</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have agreed upon a plan to address those differences.</a:t>
            </a:r>
            <a:endParaRPr/>
          </a:p>
          <a:p>
            <a:pPr marL="114300" marR="0" lvl="0" indent="-114300" algn="l" rtl="0">
              <a:spcBef>
                <a:spcPts val="3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have collaborated with non-clinical partners to develop and agree upon a plan for joint clinical governance and measures of progress toward meeting and sustaining program goals.  </a:t>
            </a:r>
            <a:endParaRPr/>
          </a:p>
        </p:txBody>
      </p:sp>
      <p:sp>
        <p:nvSpPr>
          <p:cNvPr id="253" name="Shape 253"/>
          <p:cNvSpPr/>
          <p:nvPr/>
        </p:nvSpPr>
        <p:spPr>
          <a:xfrm>
            <a:off x="0" y="6390167"/>
            <a:ext cx="9144000" cy="467833"/>
          </a:xfrm>
          <a:prstGeom prst="rect">
            <a:avLst/>
          </a:prstGeom>
          <a:solidFill>
            <a:srgbClr val="595959"/>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400" b="0" i="0" u="none" strike="noStrike" cap="none">
              <a:solidFill>
                <a:schemeClr val="dk1"/>
              </a:solidFill>
              <a:latin typeface="Calibri"/>
              <a:ea typeface="Calibri"/>
              <a:cs typeface="Calibri"/>
              <a:sym typeface="Calibri"/>
            </a:endParaRPr>
          </a:p>
        </p:txBody>
      </p:sp>
      <p:sp>
        <p:nvSpPr>
          <p:cNvPr id="254" name="Shape 254"/>
          <p:cNvSpPr txBox="1"/>
          <p:nvPr/>
        </p:nvSpPr>
        <p:spPr>
          <a:xfrm>
            <a:off x="762000" y="6551110"/>
            <a:ext cx="8113989" cy="179921"/>
          </a:xfrm>
          <a:prstGeom prst="rect">
            <a:avLst/>
          </a:prstGeom>
          <a:noFill/>
          <a:ln>
            <a:noFill/>
          </a:ln>
        </p:spPr>
        <p:txBody>
          <a:bodyPr spcFirstLastPara="1" wrap="square" lIns="0" tIns="0" rIns="0" bIns="0" anchor="ctr" anchorCtr="0">
            <a:noAutofit/>
          </a:bodyPr>
          <a:lstStyle/>
          <a:p>
            <a:pPr marL="0" marR="0" lvl="0" indent="0" algn="l" rtl="0">
              <a:lnSpc>
                <a:spcPct val="82000"/>
              </a:lnSpc>
              <a:spcBef>
                <a:spcPts val="0"/>
              </a:spcBef>
              <a:spcAft>
                <a:spcPts val="0"/>
              </a:spcAft>
              <a:buClr>
                <a:srgbClr val="BFBFBF"/>
              </a:buClr>
              <a:buSzPts val="1400"/>
              <a:buFont typeface="Calibri"/>
              <a:buNone/>
            </a:pPr>
            <a:r>
              <a:rPr lang="en-US" sz="1400" b="0" i="0" u="none" strike="noStrike" cap="none">
                <a:solidFill>
                  <a:srgbClr val="BFBFBF"/>
                </a:solidFill>
                <a:latin typeface="Calibri"/>
                <a:ea typeface="Calibri"/>
                <a:cs typeface="Calibri"/>
                <a:sym typeface="Calibri"/>
              </a:rPr>
              <a:t>PATIENT SAFETY DISCUSSION GUIDE FOR SYSTEM EXPANSION   |   </a:t>
            </a:r>
            <a:r>
              <a:rPr lang="en-US" sz="1400" b="0" i="1" u="none" strike="noStrike" cap="none">
                <a:solidFill>
                  <a:srgbClr val="BFBFBF"/>
                </a:solidFill>
                <a:latin typeface="Calibri"/>
                <a:ea typeface="Calibri"/>
                <a:cs typeface="Calibri"/>
                <a:sym typeface="Calibri"/>
              </a:rPr>
              <a:t>Introduction</a:t>
            </a:r>
            <a:endParaRPr/>
          </a:p>
        </p:txBody>
      </p:sp>
      <p:sp>
        <p:nvSpPr>
          <p:cNvPr id="255" name="Shape 255"/>
          <p:cNvSpPr txBox="1"/>
          <p:nvPr/>
        </p:nvSpPr>
        <p:spPr>
          <a:xfrm>
            <a:off x="4810125" y="1463675"/>
            <a:ext cx="3886200" cy="45466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534"/>
        <p:cNvGrpSpPr/>
        <p:nvPr/>
      </p:nvGrpSpPr>
      <p:grpSpPr>
        <a:xfrm>
          <a:off x="0" y="0"/>
          <a:ext cx="0" cy="0"/>
          <a:chOff x="0" y="0"/>
          <a:chExt cx="0" cy="0"/>
        </a:xfrm>
      </p:grpSpPr>
      <p:sp>
        <p:nvSpPr>
          <p:cNvPr id="535" name="Shape 535"/>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policy and procedure for disclosing adverse events and outcomes to patients.</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540"/>
        <p:cNvGrpSpPr/>
        <p:nvPr/>
      </p:nvGrpSpPr>
      <p:grpSpPr>
        <a:xfrm>
          <a:off x="0" y="0"/>
          <a:ext cx="0" cy="0"/>
          <a:chOff x="0" y="0"/>
          <a:chExt cx="0" cy="0"/>
        </a:xfrm>
      </p:grpSpPr>
      <p:sp>
        <p:nvSpPr>
          <p:cNvPr id="541" name="Shape 541"/>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do you assess patient experience and family engagement in care?</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546"/>
        <p:cNvGrpSpPr/>
        <p:nvPr/>
      </p:nvGrpSpPr>
      <p:grpSpPr>
        <a:xfrm>
          <a:off x="0" y="0"/>
          <a:ext cx="0" cy="0"/>
          <a:chOff x="0" y="0"/>
          <a:chExt cx="0" cy="0"/>
        </a:xfrm>
      </p:grpSpPr>
      <p:sp>
        <p:nvSpPr>
          <p:cNvPr id="547" name="Shape 547"/>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your system for addressing negative patient and/or family experiences?</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552"/>
        <p:cNvGrpSpPr/>
        <p:nvPr/>
      </p:nvGrpSpPr>
      <p:grpSpPr>
        <a:xfrm>
          <a:off x="0" y="0"/>
          <a:ext cx="0" cy="0"/>
          <a:chOff x="0" y="0"/>
          <a:chExt cx="0" cy="0"/>
        </a:xfrm>
      </p:grpSpPr>
      <p:sp>
        <p:nvSpPr>
          <p:cNvPr id="553" name="Shape 553"/>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electronic capture system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for reporting safety events.</a:t>
            </a:r>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558"/>
        <p:cNvGrpSpPr/>
        <p:nvPr/>
      </p:nvGrpSpPr>
      <p:grpSpPr>
        <a:xfrm>
          <a:off x="0" y="0"/>
          <a:ext cx="0" cy="0"/>
          <a:chOff x="0" y="0"/>
          <a:chExt cx="0" cy="0"/>
        </a:xfrm>
      </p:grpSpPr>
      <p:sp>
        <p:nvSpPr>
          <p:cNvPr id="559" name="Shape 559"/>
          <p:cNvSpPr txBox="1">
            <a:spLocks noGrp="1"/>
          </p:cNvSpPr>
          <p:nvPr>
            <p:ph type="title"/>
          </p:nvPr>
        </p:nvSpPr>
        <p:spPr>
          <a:xfrm>
            <a:off x="762000" y="1463675"/>
            <a:ext cx="7315200" cy="147732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how your institution makes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quality measures easily comparable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across departments.</a:t>
            </a:r>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564"/>
        <p:cNvGrpSpPr/>
        <p:nvPr/>
      </p:nvGrpSpPr>
      <p:grpSpPr>
        <a:xfrm>
          <a:off x="0" y="0"/>
          <a:ext cx="0" cy="0"/>
          <a:chOff x="0" y="0"/>
          <a:chExt cx="0" cy="0"/>
        </a:xfrm>
      </p:grpSpPr>
      <p:sp>
        <p:nvSpPr>
          <p:cNvPr id="565" name="Shape 565"/>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protocols for improving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the perioperative safety of high-risk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patient populations.</a:t>
            </a:r>
            <a:endParaRPr/>
          </a:p>
        </p:txBody>
      </p:sp>
      <p:sp>
        <p:nvSpPr>
          <p:cNvPr id="566" name="Shape 566"/>
          <p:cNvSpPr/>
          <p:nvPr/>
        </p:nvSpPr>
        <p:spPr>
          <a:xfrm>
            <a:off x="911225" y="3315667"/>
            <a:ext cx="7571172" cy="1442254"/>
          </a:xfrm>
          <a:prstGeom prst="rect">
            <a:avLst/>
          </a:prstGeom>
          <a:noFill/>
          <a:ln>
            <a:noFill/>
          </a:ln>
        </p:spPr>
        <p:txBody>
          <a:bodyPr spcFirstLastPara="1" wrap="square" lIns="0" tIns="0" rIns="0" bIns="0" anchor="t" anchorCtr="0">
            <a:noAutofit/>
          </a:bodyPr>
          <a:lstStyle/>
          <a:p>
            <a:pPr marL="57150" marR="0" lvl="0" indent="0" algn="l" rtl="0">
              <a:lnSpc>
                <a:spcPct val="96000"/>
              </a:lnSpc>
              <a:spcBef>
                <a:spcPts val="0"/>
              </a:spcBef>
              <a:spcAft>
                <a:spcPts val="0"/>
              </a:spcAft>
              <a:buNone/>
            </a:pPr>
            <a:r>
              <a:rPr lang="en-US" sz="1600">
                <a:solidFill>
                  <a:srgbClr val="262626"/>
                </a:solidFill>
                <a:latin typeface="Calibri"/>
                <a:ea typeface="Calibri"/>
                <a:cs typeface="Calibri"/>
                <a:sym typeface="Calibri"/>
              </a:rPr>
              <a:t>EXAMPLES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obese patients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elderly patients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frail patients</a:t>
            </a:r>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571"/>
        <p:cNvGrpSpPr/>
        <p:nvPr/>
      </p:nvGrpSpPr>
      <p:grpSpPr>
        <a:xfrm>
          <a:off x="0" y="0"/>
          <a:ext cx="0" cy="0"/>
          <a:chOff x="0" y="0"/>
          <a:chExt cx="0" cy="0"/>
        </a:xfrm>
      </p:grpSpPr>
      <p:sp>
        <p:nvSpPr>
          <p:cNvPr id="572" name="Shape 572"/>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hospital’s Quality and Patient Safety Committee:</a:t>
            </a:r>
            <a:endParaRPr/>
          </a:p>
        </p:txBody>
      </p:sp>
      <p:sp>
        <p:nvSpPr>
          <p:cNvPr id="573" name="Shape 573"/>
          <p:cNvSpPr/>
          <p:nvPr/>
        </p:nvSpPr>
        <p:spPr>
          <a:xfrm>
            <a:off x="911225" y="2848942"/>
            <a:ext cx="6882884" cy="1607876"/>
          </a:xfrm>
          <a:prstGeom prst="rect">
            <a:avLst/>
          </a:prstGeom>
          <a:noFill/>
          <a:ln>
            <a:noFill/>
          </a:ln>
        </p:spPr>
        <p:txBody>
          <a:bodyPr spcFirstLastPara="1" wrap="square" lIns="0" tIns="0" rIns="0" bIns="0" anchor="t" anchorCtr="0">
            <a:noAutofit/>
          </a:bodyPr>
          <a:lstStyle/>
          <a:p>
            <a:pPr marL="285750" marR="0" lvl="0" indent="-228600" algn="l" rtl="0">
              <a:lnSpc>
                <a:spcPct val="96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How often do they meet?</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What are your hospital’s main PSQI goals?</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What are the two most recent changes that the hospital enacted as a result of the PSQI Committee’s work?</a:t>
            </a:r>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578"/>
        <p:cNvGrpSpPr/>
        <p:nvPr/>
      </p:nvGrpSpPr>
      <p:grpSpPr>
        <a:xfrm>
          <a:off x="0" y="0"/>
          <a:ext cx="0" cy="0"/>
          <a:chOff x="0" y="0"/>
          <a:chExt cx="0" cy="0"/>
        </a:xfrm>
      </p:grpSpPr>
      <p:sp>
        <p:nvSpPr>
          <p:cNvPr id="579" name="Shape 579"/>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Culture</a:t>
            </a:r>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584"/>
        <p:cNvGrpSpPr/>
        <p:nvPr/>
      </p:nvGrpSpPr>
      <p:grpSpPr>
        <a:xfrm>
          <a:off x="0" y="0"/>
          <a:ext cx="0" cy="0"/>
          <a:chOff x="0" y="0"/>
          <a:chExt cx="0" cy="0"/>
        </a:xfrm>
      </p:grpSpPr>
      <p:sp>
        <p:nvSpPr>
          <p:cNvPr id="585" name="Shape 585"/>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are quality metrics made visible to institutional leaders and to frontline staff?</a:t>
            </a:r>
            <a:endParaRPr/>
          </a:p>
        </p:txBody>
      </p:sp>
      <p:sp>
        <p:nvSpPr>
          <p:cNvPr id="586" name="Shape 586"/>
          <p:cNvSpPr/>
          <p:nvPr/>
        </p:nvSpPr>
        <p:spPr>
          <a:xfrm>
            <a:off x="761999" y="2724835"/>
            <a:ext cx="5915025" cy="276999"/>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i="1">
                <a:solidFill>
                  <a:schemeClr val="dk1"/>
                </a:solidFill>
                <a:latin typeface="Calibri"/>
                <a:ea typeface="Calibri"/>
                <a:cs typeface="Calibri"/>
                <a:sym typeface="Calibri"/>
              </a:rPr>
              <a:t>(e.g., survival rates, infection rates, and patient satisfaction)</a:t>
            </a:r>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591"/>
        <p:cNvGrpSpPr/>
        <p:nvPr/>
      </p:nvGrpSpPr>
      <p:grpSpPr>
        <a:xfrm>
          <a:off x="0" y="0"/>
          <a:ext cx="0" cy="0"/>
          <a:chOff x="0" y="0"/>
          <a:chExt cx="0" cy="0"/>
        </a:xfrm>
      </p:grpSpPr>
      <p:sp>
        <p:nvSpPr>
          <p:cNvPr id="592" name="Shape 592"/>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factors influence the appointment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of department chairs?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597"/>
        <p:cNvGrpSpPr/>
        <p:nvPr/>
      </p:nvGrpSpPr>
      <p:grpSpPr>
        <a:xfrm>
          <a:off x="0" y="0"/>
          <a:ext cx="0" cy="0"/>
          <a:chOff x="0" y="0"/>
          <a:chExt cx="0" cy="0"/>
        </a:xfrm>
      </p:grpSpPr>
      <p:sp>
        <p:nvSpPr>
          <p:cNvPr id="598" name="Shape 598"/>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are the biggest drivers of patient care decisions at your institution?</a:t>
            </a:r>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603"/>
        <p:cNvGrpSpPr/>
        <p:nvPr/>
      </p:nvGrpSpPr>
      <p:grpSpPr>
        <a:xfrm>
          <a:off x="0" y="0"/>
          <a:ext cx="0" cy="0"/>
          <a:chOff x="0" y="0"/>
          <a:chExt cx="0" cy="0"/>
        </a:xfrm>
      </p:grpSpPr>
      <p:sp>
        <p:nvSpPr>
          <p:cNvPr id="604" name="Shape 604"/>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barriers (if any) do you experience as you try to accomplish your work?</a:t>
            </a:r>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609"/>
        <p:cNvGrpSpPr/>
        <p:nvPr/>
      </p:nvGrpSpPr>
      <p:grpSpPr>
        <a:xfrm>
          <a:off x="0" y="0"/>
          <a:ext cx="0" cy="0"/>
          <a:chOff x="0" y="0"/>
          <a:chExt cx="0" cy="0"/>
        </a:xfrm>
      </p:grpSpPr>
      <p:sp>
        <p:nvSpPr>
          <p:cNvPr id="610" name="Shape 610"/>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Quantitative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patient safety parameters</a:t>
            </a:r>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615"/>
        <p:cNvGrpSpPr/>
        <p:nvPr/>
      </p:nvGrpSpPr>
      <p:grpSpPr>
        <a:xfrm>
          <a:off x="0" y="0"/>
          <a:ext cx="0" cy="0"/>
          <a:chOff x="0" y="0"/>
          <a:chExt cx="0" cy="0"/>
        </a:xfrm>
      </p:grpSpPr>
      <p:sp>
        <p:nvSpPr>
          <p:cNvPr id="616" name="Shape 616"/>
          <p:cNvSpPr txBox="1">
            <a:spLocks noGrp="1"/>
          </p:cNvSpPr>
          <p:nvPr>
            <p:ph type="title"/>
          </p:nvPr>
        </p:nvSpPr>
        <p:spPr>
          <a:xfrm>
            <a:off x="762000" y="1463675"/>
            <a:ext cx="7315200" cy="147732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often does your hospital board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discuss patient safety and quality improvement issues?</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621"/>
        <p:cNvGrpSpPr/>
        <p:nvPr/>
      </p:nvGrpSpPr>
      <p:grpSpPr>
        <a:xfrm>
          <a:off x="0" y="0"/>
          <a:ext cx="0" cy="0"/>
          <a:chOff x="0" y="0"/>
          <a:chExt cx="0" cy="0"/>
        </a:xfrm>
      </p:grpSpPr>
      <p:sp>
        <p:nvSpPr>
          <p:cNvPr id="622" name="Shape 622"/>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Is your CEO aware of infection rates?</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627"/>
        <p:cNvGrpSpPr/>
        <p:nvPr/>
      </p:nvGrpSpPr>
      <p:grpSpPr>
        <a:xfrm>
          <a:off x="0" y="0"/>
          <a:ext cx="0" cy="0"/>
          <a:chOff x="0" y="0"/>
          <a:chExt cx="0" cy="0"/>
        </a:xfrm>
      </p:grpSpPr>
      <p:sp>
        <p:nvSpPr>
          <p:cNvPr id="628" name="Shape 628"/>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many root-cause analyses occurred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at your hospital last year?</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633"/>
        <p:cNvGrpSpPr/>
        <p:nvPr/>
      </p:nvGrpSpPr>
      <p:grpSpPr>
        <a:xfrm>
          <a:off x="0" y="0"/>
          <a:ext cx="0" cy="0"/>
          <a:chOff x="0" y="0"/>
          <a:chExt cx="0" cy="0"/>
        </a:xfrm>
      </p:grpSpPr>
      <p:sp>
        <p:nvSpPr>
          <p:cNvPr id="634" name="Shape 634"/>
          <p:cNvSpPr txBox="1">
            <a:spLocks noGrp="1"/>
          </p:cNvSpPr>
          <p:nvPr>
            <p:ph type="title"/>
          </p:nvPr>
        </p:nvSpPr>
        <p:spPr>
          <a:xfrm>
            <a:off x="762000" y="1463675"/>
            <a:ext cx="7315200" cy="246221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When was the last time your hospital reported a serious event to the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Department of Public Health?</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What was it?</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639"/>
        <p:cNvGrpSpPr/>
        <p:nvPr/>
      </p:nvGrpSpPr>
      <p:grpSpPr>
        <a:xfrm>
          <a:off x="0" y="0"/>
          <a:ext cx="0" cy="0"/>
          <a:chOff x="0" y="0"/>
          <a:chExt cx="0" cy="0"/>
        </a:xfrm>
      </p:grpSpPr>
      <p:sp>
        <p:nvSpPr>
          <p:cNvPr id="640" name="Shape 640"/>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the percentage, overall and for each relevant department, of “Yes” responses to the HCAHPS survey question:</a:t>
            </a:r>
            <a:endParaRPr sz="3000" b="0" i="0" u="none" strike="noStrike" cap="none">
              <a:solidFill>
                <a:schemeClr val="dk1"/>
              </a:solidFill>
              <a:latin typeface="Calibri"/>
              <a:ea typeface="Calibri"/>
              <a:cs typeface="Calibri"/>
              <a:sym typeface="Calibri"/>
            </a:endParaRPr>
          </a:p>
        </p:txBody>
      </p:sp>
      <p:sp>
        <p:nvSpPr>
          <p:cNvPr id="641" name="Shape 641"/>
          <p:cNvSpPr/>
          <p:nvPr/>
        </p:nvSpPr>
        <p:spPr>
          <a:xfrm>
            <a:off x="911225" y="3286126"/>
            <a:ext cx="6810375" cy="1200329"/>
          </a:xfrm>
          <a:prstGeom prst="rect">
            <a:avLst/>
          </a:prstGeom>
          <a:noFill/>
          <a:ln>
            <a:noFill/>
          </a:ln>
        </p:spPr>
        <p:txBody>
          <a:bodyPr spcFirstLastPara="1" wrap="square" lIns="0" tIns="0" rIns="0" bIns="0" anchor="t" anchorCtr="0">
            <a:noAutofit/>
          </a:bodyPr>
          <a:lstStyle/>
          <a:p>
            <a:pPr marL="114300" marR="0" lvl="0" indent="-114300" algn="l" rtl="0">
              <a:spcBef>
                <a:spcPts val="0"/>
              </a:spcBef>
              <a:spcAft>
                <a:spcPts val="0"/>
              </a:spcAft>
              <a:buNone/>
            </a:pPr>
            <a:r>
              <a:rPr lang="en-US" sz="2600" i="1" dirty="0">
                <a:solidFill>
                  <a:schemeClr val="dk1"/>
                </a:solidFill>
                <a:latin typeface="Calibri"/>
                <a:ea typeface="Calibri"/>
                <a:cs typeface="Calibri"/>
                <a:sym typeface="Calibri"/>
              </a:rPr>
              <a:t>“Did hospital staff talk with you about whether you would have the help you needed when you left the hospital?”</a:t>
            </a:r>
            <a:endParaRPr sz="2600" dirty="0">
              <a:solidFill>
                <a:schemeClr val="dk1"/>
              </a:solidFill>
              <a:latin typeface="Calibri"/>
              <a:ea typeface="Calibri"/>
              <a:cs typeface="Calibri"/>
              <a:sym typeface="Calibri"/>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646"/>
        <p:cNvGrpSpPr/>
        <p:nvPr/>
      </p:nvGrpSpPr>
      <p:grpSpPr>
        <a:xfrm>
          <a:off x="0" y="0"/>
          <a:ext cx="0" cy="0"/>
          <a:chOff x="0" y="0"/>
          <a:chExt cx="0" cy="0"/>
        </a:xfrm>
      </p:grpSpPr>
      <p:sp>
        <p:nvSpPr>
          <p:cNvPr id="647" name="Shape 647"/>
          <p:cNvSpPr txBox="1">
            <a:spLocks noGrp="1"/>
          </p:cNvSpPr>
          <p:nvPr>
            <p:ph type="title"/>
          </p:nvPr>
        </p:nvSpPr>
        <p:spPr>
          <a:xfrm>
            <a:off x="762000" y="1463675"/>
            <a:ext cx="7315200" cy="196977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the percentage, overall and for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each relevant department, of “Agree” and “Strongly Agree” responses to the HCAHPS survey question:</a:t>
            </a:r>
            <a:endParaRPr sz="3200" b="0" i="0" u="none" strike="noStrike" cap="none">
              <a:solidFill>
                <a:schemeClr val="dk1"/>
              </a:solidFill>
              <a:latin typeface="Calibri"/>
              <a:ea typeface="Calibri"/>
              <a:cs typeface="Calibri"/>
              <a:sym typeface="Calibri"/>
            </a:endParaRPr>
          </a:p>
        </p:txBody>
      </p:sp>
      <p:sp>
        <p:nvSpPr>
          <p:cNvPr id="648" name="Shape 648"/>
          <p:cNvSpPr/>
          <p:nvPr/>
        </p:nvSpPr>
        <p:spPr>
          <a:xfrm>
            <a:off x="911225" y="3876676"/>
            <a:ext cx="6810375" cy="800219"/>
          </a:xfrm>
          <a:prstGeom prst="rect">
            <a:avLst/>
          </a:prstGeom>
          <a:noFill/>
          <a:ln>
            <a:noFill/>
          </a:ln>
        </p:spPr>
        <p:txBody>
          <a:bodyPr spcFirstLastPara="1" wrap="square" lIns="0" tIns="0" rIns="0" bIns="0" anchor="t" anchorCtr="0">
            <a:noAutofit/>
          </a:bodyPr>
          <a:lstStyle/>
          <a:p>
            <a:pPr marL="114300" marR="0" lvl="0" indent="-114300" algn="l" rtl="0">
              <a:spcBef>
                <a:spcPts val="0"/>
              </a:spcBef>
              <a:spcAft>
                <a:spcPts val="0"/>
              </a:spcAft>
              <a:buNone/>
            </a:pPr>
            <a:r>
              <a:rPr lang="en-US" sz="2600" i="1">
                <a:solidFill>
                  <a:schemeClr val="dk1"/>
                </a:solidFill>
                <a:latin typeface="Calibri"/>
                <a:ea typeface="Calibri"/>
                <a:cs typeface="Calibri"/>
                <a:sym typeface="Calibri"/>
              </a:rPr>
              <a:t>“When I left the hospital, I clearly understood the purpose for taking each of my medications.”</a:t>
            </a:r>
            <a:endParaRPr sz="2600">
              <a:solidFill>
                <a:schemeClr val="dk1"/>
              </a:solidFill>
              <a:latin typeface="Calibri"/>
              <a:ea typeface="Calibri"/>
              <a:cs typeface="Calibri"/>
              <a:sym typeface="Calibri"/>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652"/>
        <p:cNvGrpSpPr/>
        <p:nvPr/>
      </p:nvGrpSpPr>
      <p:grpSpPr>
        <a:xfrm>
          <a:off x="0" y="0"/>
          <a:ext cx="0" cy="0"/>
          <a:chOff x="0" y="0"/>
          <a:chExt cx="0" cy="0"/>
        </a:xfrm>
      </p:grpSpPr>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All-specialty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discussion guide</a:t>
            </a:r>
            <a:endParaRPr/>
          </a:p>
        </p:txBody>
      </p:sp>
      <p:sp>
        <p:nvSpPr>
          <p:cNvPr id="266" name="Shape 266"/>
          <p:cNvSpPr txBox="1"/>
          <p:nvPr/>
        </p:nvSpPr>
        <p:spPr>
          <a:xfrm>
            <a:off x="762001" y="3121025"/>
            <a:ext cx="7010399" cy="1642244"/>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3F3F3F"/>
              </a:buClr>
              <a:buSzPts val="2200"/>
              <a:buFont typeface="Calibri"/>
              <a:buNone/>
            </a:pPr>
            <a:r>
              <a:rPr lang="en-US" sz="2200" b="1" i="0" u="none" strike="noStrike" cap="none">
                <a:solidFill>
                  <a:srgbClr val="3F3F3F"/>
                </a:solidFill>
                <a:latin typeface="Calibri"/>
                <a:ea typeface="Calibri"/>
                <a:cs typeface="Calibri"/>
                <a:sym typeface="Calibri"/>
              </a:rPr>
              <a:t>Instructions for clinical leaders: </a:t>
            </a:r>
            <a:endParaRPr/>
          </a:p>
          <a:p>
            <a:pPr marL="0" marR="0" lvl="0" indent="0" algn="l" rtl="0">
              <a:lnSpc>
                <a:spcPct val="94000"/>
              </a:lnSpc>
              <a:spcBef>
                <a:spcPts val="0"/>
              </a:spcBef>
              <a:spcAft>
                <a:spcPts val="0"/>
              </a:spcAft>
              <a:buClr>
                <a:srgbClr val="3F3F3F"/>
              </a:buClr>
              <a:buSzPts val="2200"/>
              <a:buFont typeface="Calibri"/>
              <a:buNone/>
            </a:pPr>
            <a:r>
              <a:rPr lang="en-US" sz="2200" b="0" i="0" u="none" strike="noStrike" cap="none">
                <a:solidFill>
                  <a:srgbClr val="3F3F3F"/>
                </a:solidFill>
                <a:latin typeface="Calibri"/>
                <a:ea typeface="Calibri"/>
                <a:cs typeface="Calibri"/>
                <a:sym typeface="Calibri"/>
              </a:rPr>
              <a:t>Working together, consider the following discussion prompts as you seek to make explicit the similarities and differences between your organizations and collaborate on how you can protect and improve patient safety.</a:t>
            </a:r>
            <a:endParaRPr/>
          </a:p>
        </p:txBody>
      </p:sp>
      <p:grpSp>
        <p:nvGrpSpPr>
          <p:cNvPr id="267" name="Shape 267"/>
          <p:cNvGrpSpPr/>
          <p:nvPr/>
        </p:nvGrpSpPr>
        <p:grpSpPr>
          <a:xfrm>
            <a:off x="638176" y="3000375"/>
            <a:ext cx="7419974" cy="1905000"/>
            <a:chOff x="762000" y="5705475"/>
            <a:chExt cx="7839075" cy="790575"/>
          </a:xfrm>
        </p:grpSpPr>
        <p:cxnSp>
          <p:nvCxnSpPr>
            <p:cNvPr id="268" name="Shape 268"/>
            <p:cNvCxnSpPr/>
            <p:nvPr/>
          </p:nvCxnSpPr>
          <p:spPr>
            <a:xfrm>
              <a:off x="762000" y="5705475"/>
              <a:ext cx="7839075" cy="0"/>
            </a:xfrm>
            <a:prstGeom prst="straightConnector1">
              <a:avLst/>
            </a:prstGeom>
            <a:noFill/>
            <a:ln w="9525" cap="flat" cmpd="sng">
              <a:solidFill>
                <a:srgbClr val="FFC000"/>
              </a:solidFill>
              <a:prstDash val="solid"/>
              <a:round/>
              <a:headEnd type="none" w="med" len="med"/>
              <a:tailEnd type="none" w="med" len="med"/>
            </a:ln>
          </p:spPr>
        </p:cxnSp>
        <p:cxnSp>
          <p:nvCxnSpPr>
            <p:cNvPr id="269" name="Shape 269"/>
            <p:cNvCxnSpPr/>
            <p:nvPr/>
          </p:nvCxnSpPr>
          <p:spPr>
            <a:xfrm>
              <a:off x="762000" y="6496050"/>
              <a:ext cx="7839075" cy="0"/>
            </a:xfrm>
            <a:prstGeom prst="straightConnector1">
              <a:avLst/>
            </a:prstGeom>
            <a:noFill/>
            <a:ln w="9525" cap="flat" cmpd="sng">
              <a:solidFill>
                <a:srgbClr val="FFC000"/>
              </a:solidFill>
              <a:prstDash val="solid"/>
              <a:round/>
              <a:headEnd type="none" w="med" len="med"/>
              <a:tailEnd type="none" w="med" len="med"/>
            </a:ln>
          </p:spPr>
        </p:cxnSp>
      </p:gr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657"/>
        <p:cNvGrpSpPr/>
        <p:nvPr/>
      </p:nvGrpSpPr>
      <p:grpSpPr>
        <a:xfrm>
          <a:off x="0" y="0"/>
          <a:ext cx="0" cy="0"/>
          <a:chOff x="0" y="0"/>
          <a:chExt cx="0" cy="0"/>
        </a:xfrm>
      </p:grpSpPr>
      <p:sp>
        <p:nvSpPr>
          <p:cNvPr id="658" name="Shape 658"/>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Supplemental obstetrics considerations</a:t>
            </a:r>
            <a:endParaRPr/>
          </a:p>
        </p:txBody>
      </p:sp>
      <p:sp>
        <p:nvSpPr>
          <p:cNvPr id="659" name="Shape 659"/>
          <p:cNvSpPr txBox="1"/>
          <p:nvPr/>
        </p:nvSpPr>
        <p:spPr>
          <a:xfrm>
            <a:off x="762000" y="3121025"/>
            <a:ext cx="7562850" cy="1822743"/>
          </a:xfrm>
          <a:prstGeom prst="rect">
            <a:avLst/>
          </a:prstGeom>
          <a:noFill/>
          <a:ln>
            <a:noFill/>
          </a:ln>
        </p:spPr>
        <p:txBody>
          <a:bodyPr spcFirstLastPara="1" wrap="square" lIns="0" tIns="0" rIns="0" bIns="0" anchor="t" anchorCtr="0">
            <a:noAutofit/>
          </a:bodyPr>
          <a:lstStyle/>
          <a:p>
            <a:pPr marL="0" marR="0" lvl="0" indent="0" algn="l" rtl="0">
              <a:lnSpc>
                <a:spcPct val="94000"/>
              </a:lnSpc>
              <a:spcBef>
                <a:spcPts val="0"/>
              </a:spcBef>
              <a:spcAft>
                <a:spcPts val="0"/>
              </a:spcAft>
              <a:buClr>
                <a:srgbClr val="3F3F3F"/>
              </a:buClr>
              <a:buSzPts val="1800"/>
              <a:buFont typeface="Calibri"/>
              <a:buNone/>
            </a:pPr>
            <a:r>
              <a:rPr lang="en-US" sz="1800" b="1">
                <a:solidFill>
                  <a:srgbClr val="3F3F3F"/>
                </a:solidFill>
                <a:latin typeface="Calibri"/>
                <a:ea typeface="Calibri"/>
                <a:cs typeface="Calibri"/>
                <a:sym typeface="Calibri"/>
              </a:rPr>
              <a:t>Description:</a:t>
            </a:r>
            <a:r>
              <a:rPr lang="en-US" sz="1800" b="0">
                <a:solidFill>
                  <a:srgbClr val="3F3F3F"/>
                </a:solidFill>
                <a:latin typeface="Calibri"/>
                <a:ea typeface="Calibri"/>
                <a:cs typeface="Calibri"/>
                <a:sym typeface="Calibri"/>
              </a:rPr>
              <a:t> This guide presents a list of obstetrics-specific considerations that affiliating organizations should jointly consider, with a goal of increasing the </a:t>
            </a:r>
            <a:br>
              <a:rPr lang="en-US" sz="1800" b="0">
                <a:solidFill>
                  <a:srgbClr val="3F3F3F"/>
                </a:solidFill>
                <a:latin typeface="Calibri"/>
                <a:ea typeface="Calibri"/>
                <a:cs typeface="Calibri"/>
                <a:sym typeface="Calibri"/>
              </a:rPr>
            </a:br>
            <a:r>
              <a:rPr lang="en-US" sz="1800" b="0">
                <a:solidFill>
                  <a:srgbClr val="3F3F3F"/>
                </a:solidFill>
                <a:latin typeface="Calibri"/>
                <a:ea typeface="Calibri"/>
                <a:cs typeface="Calibri"/>
                <a:sym typeface="Calibri"/>
              </a:rPr>
              <a:t>value of care for their joint patient population.</a:t>
            </a:r>
            <a:endParaRPr/>
          </a:p>
          <a:p>
            <a:pPr marL="0" marR="0" lvl="0" indent="0" algn="l" rtl="0">
              <a:lnSpc>
                <a:spcPct val="94000"/>
              </a:lnSpc>
              <a:spcBef>
                <a:spcPts val="0"/>
              </a:spcBef>
              <a:spcAft>
                <a:spcPts val="0"/>
              </a:spcAft>
              <a:buClr>
                <a:srgbClr val="3F3F3F"/>
              </a:buClr>
              <a:buSzPts val="1800"/>
              <a:buFont typeface="Calibri"/>
              <a:buNone/>
            </a:pPr>
            <a:r>
              <a:rPr lang="en-US" sz="1800" b="0">
                <a:solidFill>
                  <a:srgbClr val="3F3F3F"/>
                </a:solidFill>
                <a:latin typeface="Calibri"/>
                <a:ea typeface="Calibri"/>
                <a:cs typeface="Calibri"/>
                <a:sym typeface="Calibri"/>
              </a:rPr>
              <a:t> </a:t>
            </a:r>
            <a:endParaRPr/>
          </a:p>
          <a:p>
            <a:pPr marL="0" marR="0" lvl="0" indent="0" algn="l" rtl="0">
              <a:lnSpc>
                <a:spcPct val="94000"/>
              </a:lnSpc>
              <a:spcBef>
                <a:spcPts val="0"/>
              </a:spcBef>
              <a:spcAft>
                <a:spcPts val="0"/>
              </a:spcAft>
              <a:buClr>
                <a:srgbClr val="3F3F3F"/>
              </a:buClr>
              <a:buSzPts val="1800"/>
              <a:buFont typeface="Calibri"/>
              <a:buNone/>
            </a:pPr>
            <a:r>
              <a:rPr lang="en-US" sz="1800" b="1">
                <a:solidFill>
                  <a:srgbClr val="3F3F3F"/>
                </a:solidFill>
                <a:latin typeface="Calibri"/>
                <a:ea typeface="Calibri"/>
                <a:cs typeface="Calibri"/>
                <a:sym typeface="Calibri"/>
              </a:rPr>
              <a:t>Instructions:</a:t>
            </a:r>
            <a:r>
              <a:rPr lang="en-US" sz="1800" b="0">
                <a:solidFill>
                  <a:srgbClr val="3F3F3F"/>
                </a:solidFill>
                <a:latin typeface="Calibri"/>
                <a:ea typeface="Calibri"/>
                <a:cs typeface="Calibri"/>
                <a:sym typeface="Calibri"/>
              </a:rPr>
              <a:t> Working together, consider the following discussion prompts as you seek to make explicit the similarities and differences between your organizations and collaborate on how you can protect and improve patient safety.</a:t>
            </a:r>
            <a:endParaRPr/>
          </a:p>
        </p:txBody>
      </p:sp>
      <p:grpSp>
        <p:nvGrpSpPr>
          <p:cNvPr id="660" name="Shape 660"/>
          <p:cNvGrpSpPr/>
          <p:nvPr/>
        </p:nvGrpSpPr>
        <p:grpSpPr>
          <a:xfrm>
            <a:off x="638176" y="2981324"/>
            <a:ext cx="7686674" cy="2095500"/>
            <a:chOff x="762000" y="5705475"/>
            <a:chExt cx="7839075" cy="790575"/>
          </a:xfrm>
        </p:grpSpPr>
        <p:cxnSp>
          <p:nvCxnSpPr>
            <p:cNvPr id="661" name="Shape 661"/>
            <p:cNvCxnSpPr/>
            <p:nvPr/>
          </p:nvCxnSpPr>
          <p:spPr>
            <a:xfrm>
              <a:off x="762000" y="5705475"/>
              <a:ext cx="7839075" cy="0"/>
            </a:xfrm>
            <a:prstGeom prst="straightConnector1">
              <a:avLst/>
            </a:prstGeom>
            <a:noFill/>
            <a:ln w="9525" cap="flat" cmpd="sng">
              <a:solidFill>
                <a:srgbClr val="FFC000"/>
              </a:solidFill>
              <a:prstDash val="solid"/>
              <a:round/>
              <a:headEnd type="none" w="med" len="med"/>
              <a:tailEnd type="none" w="med" len="med"/>
            </a:ln>
          </p:spPr>
        </p:cxnSp>
        <p:cxnSp>
          <p:nvCxnSpPr>
            <p:cNvPr id="662" name="Shape 662"/>
            <p:cNvCxnSpPr/>
            <p:nvPr/>
          </p:nvCxnSpPr>
          <p:spPr>
            <a:xfrm>
              <a:off x="762000" y="6496050"/>
              <a:ext cx="7839075" cy="0"/>
            </a:xfrm>
            <a:prstGeom prst="straightConnector1">
              <a:avLst/>
            </a:prstGeom>
            <a:noFill/>
            <a:ln w="9525" cap="flat" cmpd="sng">
              <a:solidFill>
                <a:srgbClr val="FFC000"/>
              </a:solidFill>
              <a:prstDash val="solid"/>
              <a:round/>
              <a:headEnd type="none" w="med" len="med"/>
              <a:tailEnd type="none" w="med" len="med"/>
            </a:ln>
          </p:spPr>
        </p:cxnSp>
      </p:gr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667"/>
        <p:cNvGrpSpPr/>
        <p:nvPr/>
      </p:nvGrpSpPr>
      <p:grpSpPr>
        <a:xfrm>
          <a:off x="0" y="0"/>
          <a:ext cx="0" cy="0"/>
          <a:chOff x="0" y="0"/>
          <a:chExt cx="0" cy="0"/>
        </a:xfrm>
      </p:grpSpPr>
      <p:sp>
        <p:nvSpPr>
          <p:cNvPr id="668" name="Shape 668"/>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Emergency situations</a:t>
            </a:r>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673"/>
        <p:cNvGrpSpPr/>
        <p:nvPr/>
      </p:nvGrpSpPr>
      <p:grpSpPr>
        <a:xfrm>
          <a:off x="0" y="0"/>
          <a:ext cx="0" cy="0"/>
          <a:chOff x="0" y="0"/>
          <a:chExt cx="0" cy="0"/>
        </a:xfrm>
      </p:grpSpPr>
      <p:sp>
        <p:nvSpPr>
          <p:cNvPr id="674" name="Shape 674"/>
          <p:cNvSpPr txBox="1">
            <a:spLocks noGrp="1"/>
          </p:cNvSpPr>
          <p:nvPr>
            <p:ph type="title"/>
          </p:nvPr>
        </p:nvSpPr>
        <p:spPr>
          <a:xfrm>
            <a:off x="761999" y="1463674"/>
            <a:ext cx="7660105" cy="295465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system for maternal resuscitation, including a designated response team from anesthesia, pediatrics, and a surgical airway manager, and describe which personnel are available by time of day and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day of week.</a:t>
            </a:r>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679"/>
        <p:cNvGrpSpPr/>
        <p:nvPr/>
      </p:nvGrpSpPr>
      <p:grpSpPr>
        <a:xfrm>
          <a:off x="0" y="0"/>
          <a:ext cx="0" cy="0"/>
          <a:chOff x="0" y="0"/>
          <a:chExt cx="0" cy="0"/>
        </a:xfrm>
      </p:grpSpPr>
      <p:sp>
        <p:nvSpPr>
          <p:cNvPr id="680" name="Shape 680"/>
          <p:cNvSpPr txBox="1">
            <a:spLocks noGrp="1"/>
          </p:cNvSpPr>
          <p:nvPr>
            <p:ph type="title"/>
          </p:nvPr>
        </p:nvSpPr>
        <p:spPr>
          <a:xfrm>
            <a:off x="761999" y="1463674"/>
            <a:ext cx="7660105"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use of a checklist for management of obstetric hemorrhage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and hypertensive crisis.</a:t>
            </a:r>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685"/>
        <p:cNvGrpSpPr/>
        <p:nvPr/>
      </p:nvGrpSpPr>
      <p:grpSpPr>
        <a:xfrm>
          <a:off x="0" y="0"/>
          <a:ext cx="0" cy="0"/>
          <a:chOff x="0" y="0"/>
          <a:chExt cx="0" cy="0"/>
        </a:xfrm>
      </p:grpSpPr>
      <p:sp>
        <p:nvSpPr>
          <p:cNvPr id="686" name="Shape 686"/>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Roles and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responsibilities</a:t>
            </a:r>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691"/>
        <p:cNvGrpSpPr/>
        <p:nvPr/>
      </p:nvGrpSpPr>
      <p:grpSpPr>
        <a:xfrm>
          <a:off x="0" y="0"/>
          <a:ext cx="0" cy="0"/>
          <a:chOff x="0" y="0"/>
          <a:chExt cx="0" cy="0"/>
        </a:xfrm>
      </p:grpSpPr>
      <p:sp>
        <p:nvSpPr>
          <p:cNvPr id="692" name="Shape 692"/>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are the unique and overlapping roles of physicians and CNMs?</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697"/>
        <p:cNvGrpSpPr/>
        <p:nvPr/>
      </p:nvGrpSpPr>
      <p:grpSpPr>
        <a:xfrm>
          <a:off x="0" y="0"/>
          <a:ext cx="0" cy="0"/>
          <a:chOff x="0" y="0"/>
          <a:chExt cx="0" cy="0"/>
        </a:xfrm>
      </p:grpSpPr>
      <p:sp>
        <p:nvSpPr>
          <p:cNvPr id="698" name="Shape 698"/>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Infrastructure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and resources</a:t>
            </a:r>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703"/>
        <p:cNvGrpSpPr/>
        <p:nvPr/>
      </p:nvGrpSpPr>
      <p:grpSpPr>
        <a:xfrm>
          <a:off x="0" y="0"/>
          <a:ext cx="0" cy="0"/>
          <a:chOff x="0" y="0"/>
          <a:chExt cx="0" cy="0"/>
        </a:xfrm>
      </p:grpSpPr>
      <p:sp>
        <p:nvSpPr>
          <p:cNvPr id="704" name="Shape 704"/>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protocol for the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use of oxytocin.</a:t>
            </a:r>
            <a:endParaRPr sz="3000" b="0" i="0" u="none" strike="noStrike" cap="none">
              <a:solidFill>
                <a:schemeClr val="dk1"/>
              </a:solidFill>
              <a:latin typeface="Calibri"/>
              <a:ea typeface="Calibri"/>
              <a:cs typeface="Calibri"/>
              <a:sym typeface="Calibri"/>
            </a:endParaRPr>
          </a:p>
        </p:txBody>
      </p:sp>
      <p:sp>
        <p:nvSpPr>
          <p:cNvPr id="705" name="Shape 705"/>
          <p:cNvSpPr/>
          <p:nvPr/>
        </p:nvSpPr>
        <p:spPr>
          <a:xfrm>
            <a:off x="911225" y="2801317"/>
            <a:ext cx="7571172" cy="1442254"/>
          </a:xfrm>
          <a:prstGeom prst="rect">
            <a:avLst/>
          </a:prstGeom>
          <a:noFill/>
          <a:ln>
            <a:noFill/>
          </a:ln>
        </p:spPr>
        <p:txBody>
          <a:bodyPr spcFirstLastPara="1" wrap="square" lIns="0" tIns="0" rIns="0" bIns="0" anchor="t" anchorCtr="0">
            <a:noAutofit/>
          </a:bodyPr>
          <a:lstStyle/>
          <a:p>
            <a:pPr marL="57150" marR="0" lvl="0" indent="0" algn="l" rtl="0">
              <a:lnSpc>
                <a:spcPct val="96000"/>
              </a:lnSpc>
              <a:spcBef>
                <a:spcPts val="0"/>
              </a:spcBef>
              <a:spcAft>
                <a:spcPts val="0"/>
              </a:spcAft>
              <a:buNone/>
            </a:pPr>
            <a:r>
              <a:rPr lang="en-US" sz="1600">
                <a:solidFill>
                  <a:srgbClr val="262626"/>
                </a:solidFill>
                <a:latin typeface="Calibri"/>
                <a:ea typeface="Calibri"/>
                <a:cs typeface="Calibri"/>
                <a:sym typeface="Calibri"/>
              </a:rPr>
              <a:t>EXAMPLES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indications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initial and incremental doses and intervals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dose reductions/stopping</a:t>
            </a:r>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Shape 710"/>
        <p:cNvGrpSpPr/>
        <p:nvPr/>
      </p:nvGrpSpPr>
      <p:grpSpPr>
        <a:xfrm>
          <a:off x="0" y="0"/>
          <a:ext cx="0" cy="0"/>
          <a:chOff x="0" y="0"/>
          <a:chExt cx="0" cy="0"/>
        </a:xfrm>
      </p:grpSpPr>
      <p:sp>
        <p:nvSpPr>
          <p:cNvPr id="711" name="Shape 711"/>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policy and procedure for scheduling early elective delivery.</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716"/>
        <p:cNvGrpSpPr/>
        <p:nvPr/>
      </p:nvGrpSpPr>
      <p:grpSpPr>
        <a:xfrm>
          <a:off x="0" y="0"/>
          <a:ext cx="0" cy="0"/>
          <a:chOff x="0" y="0"/>
          <a:chExt cx="0" cy="0"/>
        </a:xfrm>
      </p:grpSpPr>
      <p:sp>
        <p:nvSpPr>
          <p:cNvPr id="717" name="Shape 717"/>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included in your guidelines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for circumcision?</a:t>
            </a:r>
            <a:endParaRPr sz="3000" b="0" i="0" u="none" strike="noStrike" cap="none">
              <a:solidFill>
                <a:schemeClr val="dk1"/>
              </a:solidFill>
              <a:latin typeface="Calibri"/>
              <a:ea typeface="Calibri"/>
              <a:cs typeface="Calibri"/>
              <a:sym typeface="Calibri"/>
            </a:endParaRPr>
          </a:p>
        </p:txBody>
      </p:sp>
      <p:sp>
        <p:nvSpPr>
          <p:cNvPr id="718" name="Shape 718"/>
          <p:cNvSpPr/>
          <p:nvPr/>
        </p:nvSpPr>
        <p:spPr>
          <a:xfrm>
            <a:off x="911225" y="2801317"/>
            <a:ext cx="7571172" cy="2246192"/>
          </a:xfrm>
          <a:prstGeom prst="rect">
            <a:avLst/>
          </a:prstGeom>
          <a:noFill/>
          <a:ln>
            <a:noFill/>
          </a:ln>
        </p:spPr>
        <p:txBody>
          <a:bodyPr spcFirstLastPara="1" wrap="square" lIns="0" tIns="0" rIns="0" bIns="0" anchor="t" anchorCtr="0">
            <a:noAutofit/>
          </a:bodyPr>
          <a:lstStyle/>
          <a:p>
            <a:pPr marL="57150" marR="0" lvl="0" indent="0" algn="l" rtl="0">
              <a:lnSpc>
                <a:spcPct val="96000"/>
              </a:lnSpc>
              <a:spcBef>
                <a:spcPts val="0"/>
              </a:spcBef>
              <a:spcAft>
                <a:spcPts val="0"/>
              </a:spcAft>
              <a:buNone/>
            </a:pPr>
            <a:r>
              <a:rPr lang="en-US" sz="1600">
                <a:solidFill>
                  <a:srgbClr val="262626"/>
                </a:solidFill>
                <a:latin typeface="Calibri"/>
                <a:ea typeface="Calibri"/>
                <a:cs typeface="Calibri"/>
                <a:sym typeface="Calibri"/>
              </a:rPr>
              <a:t>EXAMPLES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contraindications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elements of consent</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surgical pause</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pain relief</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qualifications of performing clinicians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Shape 275"/>
          <p:cNvSpPr txBox="1">
            <a:spLocks noGrp="1"/>
          </p:cNvSpPr>
          <p:nvPr>
            <p:ph type="title"/>
          </p:nvPr>
        </p:nvSpPr>
        <p:spPr>
          <a:xfrm>
            <a:off x="762000" y="1463675"/>
            <a:ext cx="7972425" cy="630942"/>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Emergency situations</a:t>
            </a:r>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723"/>
        <p:cNvGrpSpPr/>
        <p:nvPr/>
      </p:nvGrpSpPr>
      <p:grpSpPr>
        <a:xfrm>
          <a:off x="0" y="0"/>
          <a:ext cx="0" cy="0"/>
          <a:chOff x="0" y="0"/>
          <a:chExt cx="0" cy="0"/>
        </a:xfrm>
      </p:grpSpPr>
      <p:sp>
        <p:nvSpPr>
          <p:cNvPr id="724" name="Shape 724"/>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included in your protocol for identification and transfer of patients into or out of a unit when their clinical complexity no longer matches the unit’s ability to care for them?</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Shape 730"/>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Patient safety and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quality improvement</a:t>
            </a:r>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735"/>
        <p:cNvGrpSpPr/>
        <p:nvPr/>
      </p:nvGrpSpPr>
      <p:grpSpPr>
        <a:xfrm>
          <a:off x="0" y="0"/>
          <a:ext cx="0" cy="0"/>
          <a:chOff x="0" y="0"/>
          <a:chExt cx="0" cy="0"/>
        </a:xfrm>
      </p:grpSpPr>
      <p:sp>
        <p:nvSpPr>
          <p:cNvPr id="736" name="Shape 736"/>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included in your guideline for care of pregnant women after prior cesarean?</a:t>
            </a:r>
            <a:endParaRPr sz="3000" b="0" i="0" u="none" strike="noStrike" cap="none">
              <a:solidFill>
                <a:schemeClr val="dk1"/>
              </a:solidFill>
              <a:latin typeface="Calibri"/>
              <a:ea typeface="Calibri"/>
              <a:cs typeface="Calibri"/>
              <a:sym typeface="Calibri"/>
            </a:endParaRPr>
          </a:p>
        </p:txBody>
      </p:sp>
      <p:sp>
        <p:nvSpPr>
          <p:cNvPr id="737" name="Shape 737"/>
          <p:cNvSpPr/>
          <p:nvPr/>
        </p:nvSpPr>
        <p:spPr>
          <a:xfrm>
            <a:off x="911225" y="2801317"/>
            <a:ext cx="7571172" cy="1844223"/>
          </a:xfrm>
          <a:prstGeom prst="rect">
            <a:avLst/>
          </a:prstGeom>
          <a:noFill/>
          <a:ln>
            <a:noFill/>
          </a:ln>
        </p:spPr>
        <p:txBody>
          <a:bodyPr spcFirstLastPara="1" wrap="square" lIns="0" tIns="0" rIns="0" bIns="0" anchor="t" anchorCtr="0">
            <a:noAutofit/>
          </a:bodyPr>
          <a:lstStyle/>
          <a:p>
            <a:pPr marL="57150" marR="0" lvl="0" indent="0" algn="l" rtl="0">
              <a:lnSpc>
                <a:spcPct val="96000"/>
              </a:lnSpc>
              <a:spcBef>
                <a:spcPts val="0"/>
              </a:spcBef>
              <a:spcAft>
                <a:spcPts val="0"/>
              </a:spcAft>
              <a:buNone/>
            </a:pPr>
            <a:r>
              <a:rPr lang="en-US" sz="1600">
                <a:solidFill>
                  <a:srgbClr val="262626"/>
                </a:solidFill>
                <a:latin typeface="Calibri"/>
                <a:ea typeface="Calibri"/>
                <a:cs typeface="Calibri"/>
                <a:sym typeface="Calibri"/>
              </a:rPr>
              <a:t>EXAMPLES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elements of counseling</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antepartum diagnosis of abnormal placentation</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intra-operative contingency planning</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backup for VBAC</a:t>
            </a:r>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742"/>
        <p:cNvGrpSpPr/>
        <p:nvPr/>
      </p:nvGrpSpPr>
      <p:grpSpPr>
        <a:xfrm>
          <a:off x="0" y="0"/>
          <a:ext cx="0" cy="0"/>
          <a:chOff x="0" y="0"/>
          <a:chExt cx="0" cy="0"/>
        </a:xfrm>
      </p:grpSpPr>
      <p:sp>
        <p:nvSpPr>
          <p:cNvPr id="743" name="Shape 743"/>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perinatal QI committee.</a:t>
            </a:r>
            <a:endParaRPr sz="3000" b="0" i="0" u="none" strike="noStrike" cap="none">
              <a:solidFill>
                <a:schemeClr val="dk1"/>
              </a:solidFill>
              <a:latin typeface="Calibri"/>
              <a:ea typeface="Calibri"/>
              <a:cs typeface="Calibri"/>
              <a:sym typeface="Calibri"/>
            </a:endParaRPr>
          </a:p>
        </p:txBody>
      </p:sp>
      <p:sp>
        <p:nvSpPr>
          <p:cNvPr id="744" name="Shape 744"/>
          <p:cNvSpPr/>
          <p:nvPr/>
        </p:nvSpPr>
        <p:spPr>
          <a:xfrm>
            <a:off x="911225" y="2314104"/>
            <a:ext cx="7508156" cy="2086790"/>
          </a:xfrm>
          <a:prstGeom prst="rect">
            <a:avLst/>
          </a:prstGeom>
          <a:noFill/>
          <a:ln>
            <a:noFill/>
          </a:ln>
        </p:spPr>
        <p:txBody>
          <a:bodyPr spcFirstLastPara="1" wrap="square" lIns="0" tIns="0" rIns="0" bIns="0" anchor="t" anchorCtr="0">
            <a:noAutofit/>
          </a:bodyPr>
          <a:lstStyle/>
          <a:p>
            <a:pPr marL="285750" marR="0" lvl="0" indent="-228600" algn="l" rtl="0">
              <a:lnSpc>
                <a:spcPct val="96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Does it include representatives from pediatrics, anesthesia, nursing, and midwifery?</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How often do they meet?</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How do they review trended quality data and individual cases?</a:t>
            </a:r>
            <a:endParaRPr/>
          </a:p>
          <a:p>
            <a:pPr marL="285750" marR="0" lvl="0" indent="-228600" algn="l" rtl="0">
              <a:lnSpc>
                <a:spcPct val="96000"/>
              </a:lnSpc>
              <a:spcBef>
                <a:spcPts val="12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How do they oversee improvement work?</a:t>
            </a:r>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Shape 749"/>
        <p:cNvGrpSpPr/>
        <p:nvPr/>
      </p:nvGrpSpPr>
      <p:grpSpPr>
        <a:xfrm>
          <a:off x="0" y="0"/>
          <a:ext cx="0" cy="0"/>
          <a:chOff x="0" y="0"/>
          <a:chExt cx="0" cy="0"/>
        </a:xfrm>
      </p:grpSpPr>
      <p:sp>
        <p:nvSpPr>
          <p:cNvPr id="750" name="Shape 750"/>
          <p:cNvSpPr txBox="1">
            <a:spLocks noGrp="1"/>
          </p:cNvSpPr>
          <p:nvPr>
            <p:ph type="title"/>
          </p:nvPr>
        </p:nvSpPr>
        <p:spPr>
          <a:xfrm>
            <a:off x="762000" y="1463675"/>
            <a:ext cx="7315200" cy="246221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Does your organization use a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pre-procedure safety checklist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before all obstetric procedures?</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W</a:t>
            </a:r>
            <a:r>
              <a:rPr lang="en-US" sz="2800" b="0" i="0" u="none" strike="noStrike" cap="none">
                <a:solidFill>
                  <a:schemeClr val="dk1"/>
                </a:solidFill>
                <a:latin typeface="Calibri"/>
                <a:ea typeface="Calibri"/>
                <a:cs typeface="Calibri"/>
                <a:sym typeface="Calibri"/>
              </a:rPr>
              <a:t>hat does your checklist include?</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Shape 755"/>
        <p:cNvGrpSpPr/>
        <p:nvPr/>
      </p:nvGrpSpPr>
      <p:grpSpPr>
        <a:xfrm>
          <a:off x="0" y="0"/>
          <a:ext cx="0" cy="0"/>
          <a:chOff x="0" y="0"/>
          <a:chExt cx="0" cy="0"/>
        </a:xfrm>
      </p:grpSpPr>
      <p:sp>
        <p:nvSpPr>
          <p:cNvPr id="756" name="Shape 756"/>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team trainings for OB emergencies.</a:t>
            </a:r>
            <a:endParaRPr sz="3000" b="0" i="0" u="none" strike="noStrike" cap="none">
              <a:solidFill>
                <a:schemeClr val="dk1"/>
              </a:solidFill>
              <a:latin typeface="Calibri"/>
              <a:ea typeface="Calibri"/>
              <a:cs typeface="Calibri"/>
              <a:sym typeface="Calibri"/>
            </a:endParaRPr>
          </a:p>
        </p:txBody>
      </p:sp>
      <p:sp>
        <p:nvSpPr>
          <p:cNvPr id="757" name="Shape 757"/>
          <p:cNvSpPr/>
          <p:nvPr/>
        </p:nvSpPr>
        <p:spPr>
          <a:xfrm>
            <a:off x="911225" y="2801317"/>
            <a:ext cx="7571172" cy="1442254"/>
          </a:xfrm>
          <a:prstGeom prst="rect">
            <a:avLst/>
          </a:prstGeom>
          <a:noFill/>
          <a:ln>
            <a:noFill/>
          </a:ln>
        </p:spPr>
        <p:txBody>
          <a:bodyPr spcFirstLastPara="1" wrap="square" lIns="0" tIns="0" rIns="0" bIns="0" anchor="t" anchorCtr="0">
            <a:noAutofit/>
          </a:bodyPr>
          <a:lstStyle/>
          <a:p>
            <a:pPr marL="57150" marR="0" lvl="0" indent="0" algn="l" rtl="0">
              <a:lnSpc>
                <a:spcPct val="96000"/>
              </a:lnSpc>
              <a:spcBef>
                <a:spcPts val="0"/>
              </a:spcBef>
              <a:spcAft>
                <a:spcPts val="0"/>
              </a:spcAft>
              <a:buNone/>
            </a:pPr>
            <a:r>
              <a:rPr lang="en-US" sz="1600">
                <a:solidFill>
                  <a:srgbClr val="262626"/>
                </a:solidFill>
                <a:latin typeface="Calibri"/>
                <a:ea typeface="Calibri"/>
                <a:cs typeface="Calibri"/>
                <a:sym typeface="Calibri"/>
              </a:rPr>
              <a:t>CONSIDER</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Who is included?</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How frequently do they occur?</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What topics have been covered in the last 2 years? </a:t>
            </a:r>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Shape 762"/>
        <p:cNvGrpSpPr/>
        <p:nvPr/>
      </p:nvGrpSpPr>
      <p:grpSpPr>
        <a:xfrm>
          <a:off x="0" y="0"/>
          <a:ext cx="0" cy="0"/>
          <a:chOff x="0" y="0"/>
          <a:chExt cx="0" cy="0"/>
        </a:xfrm>
      </p:grpSpPr>
      <p:sp>
        <p:nvSpPr>
          <p:cNvPr id="763" name="Shape 763"/>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Quantitative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patient safety parameters</a:t>
            </a:r>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Shape 768"/>
        <p:cNvGrpSpPr/>
        <p:nvPr/>
      </p:nvGrpSpPr>
      <p:grpSpPr>
        <a:xfrm>
          <a:off x="0" y="0"/>
          <a:ext cx="0" cy="0"/>
          <a:chOff x="0" y="0"/>
          <a:chExt cx="0" cy="0"/>
        </a:xfrm>
      </p:grpSpPr>
      <p:sp>
        <p:nvSpPr>
          <p:cNvPr id="769" name="Shape 769"/>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are the ratios of delivering patients per OR and per L&amp;D room last year?</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Shape 774"/>
        <p:cNvGrpSpPr/>
        <p:nvPr/>
      </p:nvGrpSpPr>
      <p:grpSpPr>
        <a:xfrm>
          <a:off x="0" y="0"/>
          <a:ext cx="0" cy="0"/>
          <a:chOff x="0" y="0"/>
          <a:chExt cx="0" cy="0"/>
        </a:xfrm>
      </p:grpSpPr>
      <p:sp>
        <p:nvSpPr>
          <p:cNvPr id="775" name="Shape 775"/>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was the nulliparous term singleton vertex (NTSV) cesarean rate last year?</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Shape 780"/>
        <p:cNvGrpSpPr/>
        <p:nvPr/>
      </p:nvGrpSpPr>
      <p:grpSpPr>
        <a:xfrm>
          <a:off x="0" y="0"/>
          <a:ext cx="0" cy="0"/>
          <a:chOff x="0" y="0"/>
          <a:chExt cx="0" cy="0"/>
        </a:xfrm>
      </p:grpSpPr>
      <p:sp>
        <p:nvSpPr>
          <p:cNvPr id="781" name="Shape 781"/>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many obstetric morbidity and mortality conferences occurred last year?</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a:spLocks noGrp="1"/>
          </p:cNvSpPr>
          <p:nvPr>
            <p:ph type="title"/>
          </p:nvPr>
        </p:nvSpPr>
        <p:spPr>
          <a:xfrm>
            <a:off x="762000" y="1463675"/>
            <a:ext cx="7315200"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is included in your protocol for identification and transfer of patients into or out of a unit when their clinical complexity no longer matches the unit’s ability to care for them?</a:t>
            </a:r>
            <a:endParaRPr/>
          </a:p>
        </p:txBody>
      </p:sp>
      <p:sp>
        <p:nvSpPr>
          <p:cNvPr id="282" name="Shape 282"/>
          <p:cNvSpPr/>
          <p:nvPr/>
        </p:nvSpPr>
        <p:spPr>
          <a:xfrm>
            <a:off x="762000" y="4143375"/>
            <a:ext cx="5715000" cy="276999"/>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i="1">
                <a:solidFill>
                  <a:schemeClr val="dk1"/>
                </a:solidFill>
                <a:latin typeface="Calibri"/>
                <a:ea typeface="Calibri"/>
                <a:cs typeface="Calibri"/>
                <a:sym typeface="Calibri"/>
              </a:rPr>
              <a:t>(Include intra- and inter-hospital transfers.)</a:t>
            </a:r>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Shape 786"/>
        <p:cNvGrpSpPr/>
        <p:nvPr/>
      </p:nvGrpSpPr>
      <p:grpSpPr>
        <a:xfrm>
          <a:off x="0" y="0"/>
          <a:ext cx="0" cy="0"/>
          <a:chOff x="0" y="0"/>
          <a:chExt cx="0" cy="0"/>
        </a:xfrm>
      </p:grpSpPr>
      <p:sp>
        <p:nvSpPr>
          <p:cNvPr id="787" name="Shape 787"/>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often is each provider’s competency in EFM interpretation assessed?</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Shape 791"/>
        <p:cNvGrpSpPr/>
        <p:nvPr/>
      </p:nvGrpSpPr>
      <p:grpSpPr>
        <a:xfrm>
          <a:off x="0" y="0"/>
          <a:ext cx="0" cy="0"/>
          <a:chOff x="0" y="0"/>
          <a:chExt cx="0" cy="0"/>
        </a:xfrm>
      </p:grpSpPr>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Shape 796"/>
        <p:cNvGrpSpPr/>
        <p:nvPr/>
      </p:nvGrpSpPr>
      <p:grpSpPr>
        <a:xfrm>
          <a:off x="0" y="0"/>
          <a:ext cx="0" cy="0"/>
          <a:chOff x="0" y="0"/>
          <a:chExt cx="0" cy="0"/>
        </a:xfrm>
      </p:grpSpPr>
      <p:sp>
        <p:nvSpPr>
          <p:cNvPr id="797" name="Shape 797"/>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Supplemental emergency medicine considerations</a:t>
            </a:r>
            <a:endParaRPr/>
          </a:p>
        </p:txBody>
      </p:sp>
      <p:sp>
        <p:nvSpPr>
          <p:cNvPr id="798" name="Shape 798"/>
          <p:cNvSpPr txBox="1"/>
          <p:nvPr/>
        </p:nvSpPr>
        <p:spPr>
          <a:xfrm>
            <a:off x="761999" y="3121025"/>
            <a:ext cx="7624763" cy="1822743"/>
          </a:xfrm>
          <a:prstGeom prst="rect">
            <a:avLst/>
          </a:prstGeom>
          <a:noFill/>
          <a:ln>
            <a:noFill/>
          </a:ln>
        </p:spPr>
        <p:txBody>
          <a:bodyPr spcFirstLastPara="1" wrap="square" lIns="0" tIns="0" rIns="0" bIns="0" anchor="t" anchorCtr="0">
            <a:noAutofit/>
          </a:bodyPr>
          <a:lstStyle/>
          <a:p>
            <a:pPr marL="0" marR="0" lvl="0" indent="0" algn="l" rtl="0">
              <a:lnSpc>
                <a:spcPct val="94000"/>
              </a:lnSpc>
              <a:spcBef>
                <a:spcPts val="0"/>
              </a:spcBef>
              <a:spcAft>
                <a:spcPts val="0"/>
              </a:spcAft>
              <a:buClr>
                <a:srgbClr val="3F3F3F"/>
              </a:buClr>
              <a:buSzPts val="1800"/>
              <a:buFont typeface="Calibri"/>
              <a:buNone/>
            </a:pPr>
            <a:r>
              <a:rPr lang="en-US" sz="1800" b="1">
                <a:solidFill>
                  <a:srgbClr val="3F3F3F"/>
                </a:solidFill>
                <a:latin typeface="Calibri"/>
                <a:ea typeface="Calibri"/>
                <a:cs typeface="Calibri"/>
                <a:sym typeface="Calibri"/>
              </a:rPr>
              <a:t>Description:</a:t>
            </a:r>
            <a:r>
              <a:rPr lang="en-US" sz="1800" b="0">
                <a:solidFill>
                  <a:srgbClr val="3F3F3F"/>
                </a:solidFill>
                <a:latin typeface="Calibri"/>
                <a:ea typeface="Calibri"/>
                <a:cs typeface="Calibri"/>
                <a:sym typeface="Calibri"/>
              </a:rPr>
              <a:t> This guide presents a list of emergency medicine – specific considerations that affiliating organizations should jointly consider, with a goal </a:t>
            </a:r>
            <a:br>
              <a:rPr lang="en-US" sz="1800" b="0">
                <a:solidFill>
                  <a:srgbClr val="3F3F3F"/>
                </a:solidFill>
                <a:latin typeface="Calibri"/>
                <a:ea typeface="Calibri"/>
                <a:cs typeface="Calibri"/>
                <a:sym typeface="Calibri"/>
              </a:rPr>
            </a:br>
            <a:r>
              <a:rPr lang="en-US" sz="1800" b="0">
                <a:solidFill>
                  <a:srgbClr val="3F3F3F"/>
                </a:solidFill>
                <a:latin typeface="Calibri"/>
                <a:ea typeface="Calibri"/>
                <a:cs typeface="Calibri"/>
                <a:sym typeface="Calibri"/>
              </a:rPr>
              <a:t>of increasing the value of care for their joint patient population.</a:t>
            </a:r>
            <a:endParaRPr/>
          </a:p>
          <a:p>
            <a:pPr marL="0" marR="0" lvl="0" indent="0" algn="l" rtl="0">
              <a:lnSpc>
                <a:spcPct val="94000"/>
              </a:lnSpc>
              <a:spcBef>
                <a:spcPts val="0"/>
              </a:spcBef>
              <a:spcAft>
                <a:spcPts val="0"/>
              </a:spcAft>
              <a:buClr>
                <a:srgbClr val="3F3F3F"/>
              </a:buClr>
              <a:buSzPts val="1800"/>
              <a:buFont typeface="Calibri"/>
              <a:buNone/>
            </a:pPr>
            <a:r>
              <a:rPr lang="en-US" sz="1800" b="0">
                <a:solidFill>
                  <a:srgbClr val="3F3F3F"/>
                </a:solidFill>
                <a:latin typeface="Calibri"/>
                <a:ea typeface="Calibri"/>
                <a:cs typeface="Calibri"/>
                <a:sym typeface="Calibri"/>
              </a:rPr>
              <a:t> </a:t>
            </a:r>
            <a:endParaRPr/>
          </a:p>
          <a:p>
            <a:pPr marL="0" marR="0" lvl="0" indent="0" algn="l" rtl="0">
              <a:lnSpc>
                <a:spcPct val="94000"/>
              </a:lnSpc>
              <a:spcBef>
                <a:spcPts val="0"/>
              </a:spcBef>
              <a:spcAft>
                <a:spcPts val="0"/>
              </a:spcAft>
              <a:buClr>
                <a:srgbClr val="3F3F3F"/>
              </a:buClr>
              <a:buSzPts val="1800"/>
              <a:buFont typeface="Calibri"/>
              <a:buNone/>
            </a:pPr>
            <a:r>
              <a:rPr lang="en-US" sz="1800" b="1">
                <a:solidFill>
                  <a:srgbClr val="3F3F3F"/>
                </a:solidFill>
                <a:latin typeface="Calibri"/>
                <a:ea typeface="Calibri"/>
                <a:cs typeface="Calibri"/>
                <a:sym typeface="Calibri"/>
              </a:rPr>
              <a:t>Instructions:</a:t>
            </a:r>
            <a:r>
              <a:rPr lang="en-US" sz="1800" b="0">
                <a:solidFill>
                  <a:srgbClr val="3F3F3F"/>
                </a:solidFill>
                <a:latin typeface="Calibri"/>
                <a:ea typeface="Calibri"/>
                <a:cs typeface="Calibri"/>
                <a:sym typeface="Calibri"/>
              </a:rPr>
              <a:t> Working together, consider the following discussion prompts as you seek to make explicit the similarities and differences between your organizations and collaborate on how you can protect and improve patient safety.</a:t>
            </a:r>
            <a:endParaRPr/>
          </a:p>
        </p:txBody>
      </p:sp>
      <p:grpSp>
        <p:nvGrpSpPr>
          <p:cNvPr id="799" name="Shape 799"/>
          <p:cNvGrpSpPr/>
          <p:nvPr/>
        </p:nvGrpSpPr>
        <p:grpSpPr>
          <a:xfrm>
            <a:off x="638175" y="2981324"/>
            <a:ext cx="7696199" cy="2095500"/>
            <a:chOff x="762000" y="5705475"/>
            <a:chExt cx="7839075" cy="790575"/>
          </a:xfrm>
        </p:grpSpPr>
        <p:cxnSp>
          <p:nvCxnSpPr>
            <p:cNvPr id="800" name="Shape 800"/>
            <p:cNvCxnSpPr/>
            <p:nvPr/>
          </p:nvCxnSpPr>
          <p:spPr>
            <a:xfrm>
              <a:off x="762000" y="5705475"/>
              <a:ext cx="7839075" cy="0"/>
            </a:xfrm>
            <a:prstGeom prst="straightConnector1">
              <a:avLst/>
            </a:prstGeom>
            <a:noFill/>
            <a:ln w="9525" cap="flat" cmpd="sng">
              <a:solidFill>
                <a:srgbClr val="FFC000"/>
              </a:solidFill>
              <a:prstDash val="solid"/>
              <a:round/>
              <a:headEnd type="none" w="med" len="med"/>
              <a:tailEnd type="none" w="med" len="med"/>
            </a:ln>
          </p:spPr>
        </p:cxnSp>
        <p:cxnSp>
          <p:nvCxnSpPr>
            <p:cNvPr id="801" name="Shape 801"/>
            <p:cNvCxnSpPr/>
            <p:nvPr/>
          </p:nvCxnSpPr>
          <p:spPr>
            <a:xfrm>
              <a:off x="762000" y="6496050"/>
              <a:ext cx="7839075" cy="0"/>
            </a:xfrm>
            <a:prstGeom prst="straightConnector1">
              <a:avLst/>
            </a:prstGeom>
            <a:noFill/>
            <a:ln w="9525" cap="flat" cmpd="sng">
              <a:solidFill>
                <a:srgbClr val="FFC000"/>
              </a:solidFill>
              <a:prstDash val="solid"/>
              <a:round/>
              <a:headEnd type="none" w="med" len="med"/>
              <a:tailEnd type="none" w="med" len="med"/>
            </a:ln>
          </p:spPr>
        </p:cxnSp>
      </p:gr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Shape 806"/>
        <p:cNvGrpSpPr/>
        <p:nvPr/>
      </p:nvGrpSpPr>
      <p:grpSpPr>
        <a:xfrm>
          <a:off x="0" y="0"/>
          <a:ext cx="0" cy="0"/>
          <a:chOff x="0" y="0"/>
          <a:chExt cx="0" cy="0"/>
        </a:xfrm>
      </p:grpSpPr>
      <p:sp>
        <p:nvSpPr>
          <p:cNvPr id="807" name="Shape 807"/>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Emergency situations</a:t>
            </a:r>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Shape 812"/>
        <p:cNvGrpSpPr/>
        <p:nvPr/>
      </p:nvGrpSpPr>
      <p:grpSpPr>
        <a:xfrm>
          <a:off x="0" y="0"/>
          <a:ext cx="0" cy="0"/>
          <a:chOff x="0" y="0"/>
          <a:chExt cx="0" cy="0"/>
        </a:xfrm>
      </p:grpSpPr>
      <p:sp>
        <p:nvSpPr>
          <p:cNvPr id="813" name="Shape 813"/>
          <p:cNvSpPr txBox="1">
            <a:spLocks noGrp="1"/>
          </p:cNvSpPr>
          <p:nvPr>
            <p:ph type="title"/>
          </p:nvPr>
        </p:nvSpPr>
        <p:spPr>
          <a:xfrm>
            <a:off x="761999" y="1463675"/>
            <a:ext cx="7898921" cy="147732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How does your existing equipment for managing pediatric emergencies compare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with the 2010 AAP/ACEP/ANA guidelines?</a:t>
            </a:r>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Shape 818"/>
        <p:cNvGrpSpPr/>
        <p:nvPr/>
      </p:nvGrpSpPr>
      <p:grpSpPr>
        <a:xfrm>
          <a:off x="0" y="0"/>
          <a:ext cx="0" cy="0"/>
          <a:chOff x="0" y="0"/>
          <a:chExt cx="0" cy="0"/>
        </a:xfrm>
      </p:grpSpPr>
      <p:sp>
        <p:nvSpPr>
          <p:cNvPr id="819" name="Shape 819"/>
          <p:cNvSpPr txBox="1">
            <a:spLocks noGrp="1"/>
          </p:cNvSpPr>
          <p:nvPr>
            <p:ph type="title"/>
          </p:nvPr>
        </p:nvSpPr>
        <p:spPr>
          <a:xfrm>
            <a:off x="762000" y="1463675"/>
            <a:ext cx="7972425" cy="1231106"/>
          </a:xfrm>
          <a:prstGeom prst="rect">
            <a:avLst/>
          </a:prstGeom>
          <a:noFill/>
          <a:ln>
            <a:noFill/>
          </a:ln>
        </p:spPr>
        <p:txBody>
          <a:bodyPr spcFirstLastPara="1" wrap="square" lIns="0" tIns="0" rIns="0" bIns="0" anchor="t" anchorCtr="0">
            <a:noAutofit/>
          </a:bodyPr>
          <a:lstStyle/>
          <a:p>
            <a:pPr marL="0" marR="0" lvl="0" indent="0" algn="l" rtl="0">
              <a:lnSpc>
                <a:spcPct val="80000"/>
              </a:lnSpc>
              <a:spcBef>
                <a:spcPts val="0"/>
              </a:spcBef>
              <a:spcAft>
                <a:spcPts val="0"/>
              </a:spcAft>
              <a:buClr>
                <a:srgbClr val="3F3F3F"/>
              </a:buClr>
              <a:buSzPts val="5000"/>
              <a:buFont typeface="Calibri"/>
              <a:buNone/>
            </a:pPr>
            <a:r>
              <a:rPr lang="en-US" sz="5000" b="1" i="0" u="none" strike="noStrike" cap="none">
                <a:solidFill>
                  <a:srgbClr val="3F3F3F"/>
                </a:solidFill>
                <a:latin typeface="Calibri"/>
                <a:ea typeface="Calibri"/>
                <a:cs typeface="Calibri"/>
                <a:sym typeface="Calibri"/>
              </a:rPr>
              <a:t>Roles and </a:t>
            </a:r>
            <a:br>
              <a:rPr lang="en-US" sz="5000" b="1" i="0" u="none" strike="noStrike" cap="none">
                <a:solidFill>
                  <a:srgbClr val="3F3F3F"/>
                </a:solidFill>
                <a:latin typeface="Calibri"/>
                <a:ea typeface="Calibri"/>
                <a:cs typeface="Calibri"/>
                <a:sym typeface="Calibri"/>
              </a:rPr>
            </a:br>
            <a:r>
              <a:rPr lang="en-US" sz="5000" b="1" i="0" u="none" strike="noStrike" cap="none">
                <a:solidFill>
                  <a:srgbClr val="3F3F3F"/>
                </a:solidFill>
                <a:latin typeface="Calibri"/>
                <a:ea typeface="Calibri"/>
                <a:cs typeface="Calibri"/>
                <a:sym typeface="Calibri"/>
              </a:rPr>
              <a:t>responsibilities</a:t>
            </a:r>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Shape 824"/>
        <p:cNvGrpSpPr/>
        <p:nvPr/>
      </p:nvGrpSpPr>
      <p:grpSpPr>
        <a:xfrm>
          <a:off x="0" y="0"/>
          <a:ext cx="0" cy="0"/>
          <a:chOff x="0" y="0"/>
          <a:chExt cx="0" cy="0"/>
        </a:xfrm>
      </p:grpSpPr>
      <p:sp>
        <p:nvSpPr>
          <p:cNvPr id="825" name="Shape 825"/>
          <p:cNvSpPr txBox="1">
            <a:spLocks noGrp="1"/>
          </p:cNvSpPr>
          <p:nvPr>
            <p:ph type="title"/>
          </p:nvPr>
        </p:nvSpPr>
        <p:spPr>
          <a:xfrm>
            <a:off x="762000" y="1463675"/>
            <a:ext cx="7315200" cy="147732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Which physician decides whether a patient in the Emergency Department (ED) will be admitted and to what service?</a:t>
            </a:r>
            <a:endParaRPr sz="3000" b="0" i="0" u="none" strike="noStrike" cap="none">
              <a:solidFill>
                <a:schemeClr val="dk1"/>
              </a:solidFill>
              <a:latin typeface="Calibri"/>
              <a:ea typeface="Calibri"/>
              <a:cs typeface="Calibri"/>
              <a:sym typeface="Calibri"/>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Shape 829"/>
        <p:cNvGrpSpPr/>
        <p:nvPr/>
      </p:nvGrpSpPr>
      <p:grpSpPr>
        <a:xfrm>
          <a:off x="0" y="0"/>
          <a:ext cx="0" cy="0"/>
          <a:chOff x="0" y="0"/>
          <a:chExt cx="0" cy="0"/>
        </a:xfrm>
      </p:grpSpPr>
      <p:sp>
        <p:nvSpPr>
          <p:cNvPr id="830" name="Shape 830"/>
          <p:cNvSpPr txBox="1">
            <a:spLocks noGrp="1"/>
          </p:cNvSpPr>
          <p:nvPr>
            <p:ph type="title"/>
          </p:nvPr>
        </p:nvSpPr>
        <p:spPr>
          <a:xfrm>
            <a:off x="762000" y="1463675"/>
            <a:ext cx="7315200" cy="196977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What are the criteria for staffing the ED (e.g., Board Certification status of physicians) and what are the physicians’ designated responsibilities?</a:t>
            </a:r>
            <a:endParaRPr/>
          </a:p>
        </p:txBody>
      </p:sp>
      <p:sp>
        <p:nvSpPr>
          <p:cNvPr id="831" name="Shape 831"/>
          <p:cNvSpPr/>
          <p:nvPr/>
        </p:nvSpPr>
        <p:spPr>
          <a:xfrm>
            <a:off x="911225" y="3776101"/>
            <a:ext cx="7571172" cy="1040285"/>
          </a:xfrm>
          <a:prstGeom prst="rect">
            <a:avLst/>
          </a:prstGeom>
          <a:noFill/>
          <a:ln>
            <a:noFill/>
          </a:ln>
        </p:spPr>
        <p:txBody>
          <a:bodyPr spcFirstLastPara="1" wrap="square" lIns="0" tIns="0" rIns="0" bIns="0" anchor="t" anchorCtr="0">
            <a:noAutofit/>
          </a:bodyPr>
          <a:lstStyle/>
          <a:p>
            <a:pPr marL="57150" marR="0" lvl="0" indent="0" algn="l" rtl="0">
              <a:lnSpc>
                <a:spcPct val="96000"/>
              </a:lnSpc>
              <a:spcBef>
                <a:spcPts val="0"/>
              </a:spcBef>
              <a:spcAft>
                <a:spcPts val="0"/>
              </a:spcAft>
              <a:buNone/>
            </a:pPr>
            <a:r>
              <a:rPr lang="en-US" sz="1600">
                <a:solidFill>
                  <a:srgbClr val="262626"/>
                </a:solidFill>
                <a:latin typeface="Calibri"/>
                <a:ea typeface="Calibri"/>
                <a:cs typeface="Calibri"/>
                <a:sym typeface="Calibri"/>
              </a:rPr>
              <a:t>EXAMPLES</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ability to admit</a:t>
            </a:r>
            <a:endParaRPr/>
          </a:p>
          <a:p>
            <a:pPr marL="285750" marR="0" lvl="0" indent="-228600" algn="l" rtl="0">
              <a:lnSpc>
                <a:spcPct val="96000"/>
              </a:lnSpc>
              <a:spcBef>
                <a:spcPts val="60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involvement in patient work-up</a:t>
            </a:r>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Shape 835"/>
        <p:cNvGrpSpPr/>
        <p:nvPr/>
      </p:nvGrpSpPr>
      <p:grpSpPr>
        <a:xfrm>
          <a:off x="0" y="0"/>
          <a:ext cx="0" cy="0"/>
          <a:chOff x="0" y="0"/>
          <a:chExt cx="0" cy="0"/>
        </a:xfrm>
      </p:grpSpPr>
      <p:sp>
        <p:nvSpPr>
          <p:cNvPr id="836" name="Shape 836"/>
          <p:cNvSpPr txBox="1">
            <a:spLocks noGrp="1"/>
          </p:cNvSpPr>
          <p:nvPr>
            <p:ph type="title"/>
          </p:nvPr>
        </p:nvSpPr>
        <p:spPr>
          <a:xfrm>
            <a:off x="762000" y="1463675"/>
            <a:ext cx="7315200" cy="98488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the orientation for all new providers in the ED.</a:t>
            </a:r>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Shape 840"/>
        <p:cNvGrpSpPr/>
        <p:nvPr/>
      </p:nvGrpSpPr>
      <p:grpSpPr>
        <a:xfrm>
          <a:off x="0" y="0"/>
          <a:ext cx="0" cy="0"/>
          <a:chOff x="0" y="0"/>
          <a:chExt cx="0" cy="0"/>
        </a:xfrm>
      </p:grpSpPr>
      <p:sp>
        <p:nvSpPr>
          <p:cNvPr id="841" name="Shape 841"/>
          <p:cNvSpPr txBox="1">
            <a:spLocks noGrp="1"/>
          </p:cNvSpPr>
          <p:nvPr>
            <p:ph type="title"/>
          </p:nvPr>
        </p:nvSpPr>
        <p:spPr>
          <a:xfrm>
            <a:off x="762000" y="1463675"/>
            <a:ext cx="8011064" cy="49244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Describe your OPPE/FPPE processes.</a:t>
            </a:r>
            <a:endParaRPr/>
          </a:p>
        </p:txBody>
      </p:sp>
    </p:spTree>
  </p:cSld>
  <p:clrMapOvr>
    <a:masterClrMapping/>
  </p:clrMapOvr>
</p:sld>
</file>

<file path=ppt/theme/theme1.xml><?xml version="1.0" encoding="utf-8"?>
<a:theme xmlns:a="http://schemas.openxmlformats.org/drawingml/2006/main" name="AL_08">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b">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EM">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Surg">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HP Qs">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3193</Words>
  <Application>Microsoft Office PowerPoint</Application>
  <PresentationFormat>On-screen Show (4:3)</PresentationFormat>
  <Paragraphs>514</Paragraphs>
  <Slides>164</Slides>
  <Notes>164</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164</vt:i4>
      </vt:variant>
    </vt:vector>
  </HeadingPairs>
  <TitlesOfParts>
    <vt:vector size="173" baseType="lpstr">
      <vt:lpstr>SimSun</vt:lpstr>
      <vt:lpstr>Arial</vt:lpstr>
      <vt:lpstr>Calibri</vt:lpstr>
      <vt:lpstr>Times New Roman</vt:lpstr>
      <vt:lpstr>AL_08</vt:lpstr>
      <vt:lpstr>Ob</vt:lpstr>
      <vt:lpstr>EM</vt:lpstr>
      <vt:lpstr>Surg</vt:lpstr>
      <vt:lpstr>HP Qs</vt:lpstr>
      <vt:lpstr>Patient safety discussion toolkit  for system expansion</vt:lpstr>
      <vt:lpstr>Acknowledgements</vt:lpstr>
      <vt:lpstr>Introduction</vt:lpstr>
      <vt:lpstr>How to use the discussion toolkit</vt:lpstr>
      <vt:lpstr>How do you know when you are done?</vt:lpstr>
      <vt:lpstr>PowerPoint Presentation</vt:lpstr>
      <vt:lpstr>All-specialty  discussion guide</vt:lpstr>
      <vt:lpstr>Emergency situations</vt:lpstr>
      <vt:lpstr>What is included in your protocol for identification and transfer of patients into or out of a unit when their clinical complexity no longer matches the unit’s ability to care for them?</vt:lpstr>
      <vt:lpstr>Describe how you call and run a code  at your institution.</vt:lpstr>
      <vt:lpstr>How are physicians oriented to  institution-specific emergency resources?</vt:lpstr>
      <vt:lpstr>How and when are crisis checklists used?</vt:lpstr>
      <vt:lpstr>How is your hospital’s massive transfusion protocol activated for obstetric and  non-obstetric hemorrhage?</vt:lpstr>
      <vt:lpstr>Describe your institution’s disaster plan  and related staff training.</vt:lpstr>
      <vt:lpstr>Roles and  responsibilities</vt:lpstr>
      <vt:lpstr>What services are not available on nights and weekends?</vt:lpstr>
      <vt:lpstr>How do you transfer a patient to the ICU?</vt:lpstr>
      <vt:lpstr>How many shifts must physicians  complete on a regular basis to maintain proficiency with current and  new institutional practices?</vt:lpstr>
      <vt:lpstr>Describe the orientation you provide for physicians new to your organization.</vt:lpstr>
      <vt:lpstr>Describe the ways in which you resolve disagreements between professional staff about medical management.</vt:lpstr>
      <vt:lpstr>How do you define the scope of practice  for Advanced Practice Clinicians (APCs)  and what are your rules for physician supervision of APCs?</vt:lpstr>
      <vt:lpstr>What is your system for ensuring that  Residents and Attendings have a common understanding of Resident responsibilities and supervision?</vt:lpstr>
      <vt:lpstr>Infrastructure  and resources</vt:lpstr>
      <vt:lpstr>What is your protocol for identifying and transferring patients into or out of a unit when their clinical complexity no longer matches the unit’s ability to care for them?</vt:lpstr>
      <vt:lpstr>Describe your ICU(s).</vt:lpstr>
      <vt:lpstr>Describe your computerized physician  order entry (CPOE).</vt:lpstr>
      <vt:lpstr>Describe your electronic medical record (EMR) and identity components within the EMR that are not interoperable.</vt:lpstr>
      <vt:lpstr>Describe how one accesses past medical history of patients.</vt:lpstr>
      <vt:lpstr>What is the system for reconciling medications at your institution?</vt:lpstr>
      <vt:lpstr>Do you have a policy for nurse staffing based on staff-to-patient ratios, and  what are your target ratios?</vt:lpstr>
      <vt:lpstr>Describe your system for assessing and documenting nursing staff competence.</vt:lpstr>
      <vt:lpstr>What decision support tools  can physicians access?</vt:lpstr>
      <vt:lpstr>During what hours is a  clinical pharmacist available?</vt:lpstr>
      <vt:lpstr>What are your expectations for the  availability and response time of consultants?</vt:lpstr>
      <vt:lpstr>What are your expectations for how consultants communicate with other physicians and patients?</vt:lpstr>
      <vt:lpstr>Describe your use of telemedicine services.</vt:lpstr>
      <vt:lpstr>What resources are available for the care of infants and children?</vt:lpstr>
      <vt:lpstr>What is the discharge process for patients?</vt:lpstr>
      <vt:lpstr>What is your process for integrating new technologies (e.g., robotics, laser) and how do you train physicians and nurses on those new technologies?</vt:lpstr>
      <vt:lpstr>Patient safety and  quality improvement</vt:lpstr>
      <vt:lpstr>Describe your process for incorporating  new guidelines into your practice standards.</vt:lpstr>
      <vt:lpstr>Describe how each department collects, aggregates, and trends complication rates.</vt:lpstr>
      <vt:lpstr>Describe your policy and procedure  for handoffs when the responsible  clinician changes.</vt:lpstr>
      <vt:lpstr>Describe how your institution does mock drills.</vt:lpstr>
      <vt:lpstr>How can we work together  to improve patient safety?   How can we work together  to improve quality of care?</vt:lpstr>
      <vt:lpstr>What are your surveillance systems for actively measuring misdiagnoses, delays in care, and inappropriate therapies?</vt:lpstr>
      <vt:lpstr>What are the follow-up systems for abnormal labs and radiology?</vt:lpstr>
      <vt:lpstr>Describe the system used by your hospital to identify when consults and referrals have not been completed in a timely way and how the requester is notified.</vt:lpstr>
      <vt:lpstr>Describe your system for closed loop communication of patient laboratory and radiology results (including after discharge).</vt:lpstr>
      <vt:lpstr>Describe your policy and procedure for disclosing adverse events and outcomes to patients.</vt:lpstr>
      <vt:lpstr>How do you assess patient experience and family engagement in care?</vt:lpstr>
      <vt:lpstr>What is your system for addressing negative patient and/or family experiences?</vt:lpstr>
      <vt:lpstr>Describe your electronic capture system  for reporting safety events.</vt:lpstr>
      <vt:lpstr>Describe how your institution makes  quality measures easily comparable  across departments.</vt:lpstr>
      <vt:lpstr>Describe your protocols for improving  the perioperative safety of high-risk  patient populations.</vt:lpstr>
      <vt:lpstr>Describe your hospital’s Quality and Patient Safety Committee:</vt:lpstr>
      <vt:lpstr>Culture</vt:lpstr>
      <vt:lpstr>How are quality metrics made visible to institutional leaders and to frontline staff?</vt:lpstr>
      <vt:lpstr>What factors influence the appointment  of department chairs?</vt:lpstr>
      <vt:lpstr>What are the biggest drivers of patient care decisions at your institution?</vt:lpstr>
      <vt:lpstr>What barriers (if any) do you experience as you try to accomplish your work?</vt:lpstr>
      <vt:lpstr>Quantitative  patient safety parameters</vt:lpstr>
      <vt:lpstr>How often does your hospital board  discuss patient safety and quality improvement issues?</vt:lpstr>
      <vt:lpstr>Is your CEO aware of infection rates?</vt:lpstr>
      <vt:lpstr>How many root-cause analyses occurred  at your hospital last year?</vt:lpstr>
      <vt:lpstr>When was the last time your hospital reported a serious event to the  Department of Public Health?  What was it?</vt:lpstr>
      <vt:lpstr>What is the percentage, overall and for each relevant department, of “Yes” responses to the HCAHPS survey question:</vt:lpstr>
      <vt:lpstr>What is the percentage, overall and for  each relevant department, of “Agree” and “Strongly Agree” responses to the HCAHPS survey question:</vt:lpstr>
      <vt:lpstr>PowerPoint Presentation</vt:lpstr>
      <vt:lpstr>Supplemental obstetrics considerations</vt:lpstr>
      <vt:lpstr>Emergency situations</vt:lpstr>
      <vt:lpstr>Describe your system for maternal resuscitation, including a designated response team from anesthesia, pediatrics, and a surgical airway manager, and describe which personnel are available by time of day and  day of week.</vt:lpstr>
      <vt:lpstr>Describe your use of a checklist for management of obstetric hemorrhage  and hypertensive crisis.</vt:lpstr>
      <vt:lpstr>Roles and  responsibilities</vt:lpstr>
      <vt:lpstr>What are the unique and overlapping roles of physicians and CNMs?</vt:lpstr>
      <vt:lpstr>Infrastructure  and resources</vt:lpstr>
      <vt:lpstr>Describe your protocol for the  use of oxytocin.</vt:lpstr>
      <vt:lpstr>Describe your policy and procedure for scheduling early elective delivery.</vt:lpstr>
      <vt:lpstr>What is included in your guidelines  for circumcision?</vt:lpstr>
      <vt:lpstr>What is included in your protocol for identification and transfer of patients into or out of a unit when their clinical complexity no longer matches the unit’s ability to care for them?</vt:lpstr>
      <vt:lpstr>Patient safety and  quality improvement</vt:lpstr>
      <vt:lpstr>What is included in your guideline for care of pregnant women after prior cesarean?</vt:lpstr>
      <vt:lpstr>Describe your perinatal QI committee.</vt:lpstr>
      <vt:lpstr>Does your organization use a  pre-procedure safety checklist  before all obstetric procedures?  What does your checklist include?</vt:lpstr>
      <vt:lpstr>Describe your team trainings for OB emergencies.</vt:lpstr>
      <vt:lpstr>Quantitative  patient safety parameters</vt:lpstr>
      <vt:lpstr>What are the ratios of delivering patients per OR and per L&amp;D room last year?</vt:lpstr>
      <vt:lpstr>What was the nulliparous term singleton vertex (NTSV) cesarean rate last year?</vt:lpstr>
      <vt:lpstr>How many obstetric morbidity and mortality conferences occurred last year?</vt:lpstr>
      <vt:lpstr>How often is each provider’s competency in EFM interpretation assessed?</vt:lpstr>
      <vt:lpstr>PowerPoint Presentation</vt:lpstr>
      <vt:lpstr>Supplemental emergency medicine considerations</vt:lpstr>
      <vt:lpstr>Emergency situations</vt:lpstr>
      <vt:lpstr>How does your existing equipment for managing pediatric emergencies compare  with the 2010 AAP/ACEP/ANA guidelines?</vt:lpstr>
      <vt:lpstr>Roles and  responsibilities</vt:lpstr>
      <vt:lpstr>Which physician decides whether a patient in the Emergency Department (ED) will be admitted and to what service?</vt:lpstr>
      <vt:lpstr>What are the criteria for staffing the ED (e.g., Board Certification status of physicians) and what are the physicians’ designated responsibilities?</vt:lpstr>
      <vt:lpstr>Describe the orientation for all new providers in the ED.</vt:lpstr>
      <vt:lpstr>Describe your OPPE/FPPE processes.</vt:lpstr>
      <vt:lpstr>Describe how you manage critical conditions.</vt:lpstr>
      <vt:lpstr>Infrastructure  and resources</vt:lpstr>
      <vt:lpstr>What are your ED’s internal resources  to manage codes involving:</vt:lpstr>
      <vt:lpstr>Describe how the capabilities of inpatient units and on-call staff are reflected in your criteria for:</vt:lpstr>
      <vt:lpstr>Describe your mechanism for scheduling outpatient follow-up prior to a patient’s departure from ED.</vt:lpstr>
      <vt:lpstr>How many shifts per month are staffed with nurses trained in Pediatric Advanced Life Support or Advanced Pediatric Life Support?</vt:lpstr>
      <vt:lpstr>Patient safety and  quality improvement</vt:lpstr>
      <vt:lpstr>Describe your Emergency Medicine QI committee.</vt:lpstr>
      <vt:lpstr>Describe your physician peer-review process.</vt:lpstr>
      <vt:lpstr>Quantitative  patient safety parameters</vt:lpstr>
      <vt:lpstr>What percentage of ED physicians are board certified/eligible or highly experienced in emergency medicine?</vt:lpstr>
      <vt:lpstr>What are the patient-to-staff ratios  (actuals, not targets) for nurses on each shift?</vt:lpstr>
      <vt:lpstr>How many patients per hour do you expect physicians and APCs to see on each shift?</vt:lpstr>
      <vt:lpstr>What was your staff turnover rate  (all non‑physicians) last year?</vt:lpstr>
      <vt:lpstr>What is the average response time to a page for a consult to the ED?</vt:lpstr>
      <vt:lpstr>What proportion of patients return to the ED within 72 hours of discharge?</vt:lpstr>
      <vt:lpstr>How many times were peer-protected, multidisciplinary case review conferences held last year?</vt:lpstr>
      <vt:lpstr>How many “Never Events” did you have in the last 12 months?</vt:lpstr>
      <vt:lpstr>Percentage of arrivals who left without being seen last year.</vt:lpstr>
      <vt:lpstr>Percentage “Good” or “Excellent” on patient survey question:</vt:lpstr>
      <vt:lpstr>What proportion of patients are children? (Both under 16 years and under 2 years)</vt:lpstr>
      <vt:lpstr>PowerPoint Presentation</vt:lpstr>
      <vt:lpstr>Supplemental surgery considerations</vt:lpstr>
      <vt:lpstr>Emergency situations</vt:lpstr>
      <vt:lpstr>How does one get help for airway emergencies during nights and weekends?</vt:lpstr>
      <vt:lpstr>Describe the on-call availability of vascular surgeons and thoracic surgeons.</vt:lpstr>
      <vt:lpstr>Describe your protocol for identifying  and transferring patients whose clinical complexity exceeds the unit’s ability to  care for them on the floor.</vt:lpstr>
      <vt:lpstr>Are there cases and conditions for which this hospital’s anesthesia department is not comfortable or equipped to provide care?</vt:lpstr>
      <vt:lpstr>Roles and  responsibilities</vt:lpstr>
      <vt:lpstr>What do you do to foster a team approach in the OR?</vt:lpstr>
      <vt:lpstr>Infrastructure  and resources</vt:lpstr>
      <vt:lpstr>What roles do physicians play in your pre‑admission testing center?</vt:lpstr>
      <vt:lpstr>What criteria do you use for  establishing operating privileges?</vt:lpstr>
      <vt:lpstr>What are the guidelines for  surgical and medical staff coverage  on nights and weekends?</vt:lpstr>
      <vt:lpstr>What is the availability of critical consulting services (cardiology, renal, and infectious diseases) at night and on weekends?</vt:lpstr>
      <vt:lpstr>What is the policy for doing cases in  the operating room overnight and/or  on weekends?</vt:lpstr>
      <vt:lpstr>Explain how the pre-operative process assures that there is sufficient information and time to make certain that a patient undergoing an elective surgery is optimized for that surgery.</vt:lpstr>
      <vt:lpstr>Patient safety and  quality improvement</vt:lpstr>
      <vt:lpstr>Describe your system for tracking operative complication rates in each department.</vt:lpstr>
      <vt:lpstr>What is your policy on concurrent surgery?</vt:lpstr>
      <vt:lpstr>What is your policy on procedural volume standards?</vt:lpstr>
      <vt:lpstr>Quantitative  patient safety parameters</vt:lpstr>
      <vt:lpstr>How many morbidity and mortality conferences occurred last year?</vt:lpstr>
      <vt:lpstr>PowerPoint Presentation</vt:lpstr>
      <vt:lpstr>High-priority questions</vt:lpstr>
      <vt:lpstr>Emergency situations</vt:lpstr>
      <vt:lpstr>Describe how you call and run a code at your institution.</vt:lpstr>
      <vt:lpstr>Roles and  responsibilities</vt:lpstr>
      <vt:lpstr>What services are not available on nights and weekends?</vt:lpstr>
      <vt:lpstr>Who is responsible for each step of a transfer to the ICU, from decision to transfer to completion of relocation?</vt:lpstr>
      <vt:lpstr>Infrastructure  and resources</vt:lpstr>
      <vt:lpstr>What is your protocol for identifying and transferring patients into or out of a unit when their clinical complexity no longer matches the unit’s ability to care for them?</vt:lpstr>
      <vt:lpstr>Describe your ICU(s).</vt:lpstr>
      <vt:lpstr>Patient safety and  quality improvement</vt:lpstr>
      <vt:lpstr>Describe how each department collects, aggregates, and trends complication rates.</vt:lpstr>
      <vt:lpstr>Describe your policy and procedure  for handoffs when the responsible  clinician changes.</vt:lpstr>
      <vt:lpstr>Describe how your institution does mock drills.</vt:lpstr>
      <vt:lpstr>Culture</vt:lpstr>
      <vt:lpstr>How are quality metrics made visible to institutional leaders and to frontline staff?</vt:lpstr>
      <vt:lpstr>What factors influence the appointment  of department chairs?</vt:lpstr>
      <vt:lpstr>PowerPoint Presentation</vt:lpstr>
      <vt:lpstr>References</vt:lpstr>
      <vt:lpstr>References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safety discussion toolkit  for system expansion</dc:title>
  <cp:lastModifiedBy>CStaples</cp:lastModifiedBy>
  <cp:revision>9</cp:revision>
  <dcterms:modified xsi:type="dcterms:W3CDTF">2018-03-28T15:44:48Z</dcterms:modified>
</cp:coreProperties>
</file>