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8" r:id="rId4"/>
    <p:sldMasterId id="2147483689" r:id="rId5"/>
    <p:sldMasterId id="214748369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Italic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OpenSans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753c109094_0_1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753c109094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g753c109094_0_15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753c109094_0_3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753c109094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g753c109094_0_37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753c109094_0_7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753c109094_0_7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753c109094_0_5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753c109094_0_5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000">
                <a:latin typeface="Open Sans"/>
                <a:ea typeface="Open Sans"/>
                <a:cs typeface="Open Sans"/>
                <a:sym typeface="Open Sans"/>
              </a:rPr>
              <a:t>The following video will address: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4572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900"/>
              <a:buChar char="●"/>
            </a:pPr>
            <a:r>
              <a:rPr lang="en" sz="1000">
                <a:latin typeface="Open Sans"/>
                <a:ea typeface="Open Sans"/>
                <a:cs typeface="Open Sans"/>
                <a:sym typeface="Open Sans"/>
              </a:rPr>
              <a:t>Search capabilities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" sz="1000">
                <a:latin typeface="Open Sans"/>
                <a:ea typeface="Open Sans"/>
                <a:cs typeface="Open Sans"/>
                <a:sym typeface="Open Sans"/>
              </a:rPr>
              <a:t>Patient education language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" sz="1000">
                <a:latin typeface="Open Sans"/>
                <a:ea typeface="Open Sans"/>
                <a:cs typeface="Open Sans"/>
                <a:sym typeface="Open Sans"/>
              </a:rPr>
              <a:t>Narrowing search results to pediatric and adult evidence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" sz="1000">
                <a:latin typeface="Open Sans"/>
                <a:ea typeface="Open Sans"/>
                <a:cs typeface="Open Sans"/>
                <a:sym typeface="Open Sans"/>
              </a:rPr>
              <a:t>Graphics and algorithms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" sz="1000">
                <a:latin typeface="Open Sans"/>
                <a:ea typeface="Open Sans"/>
                <a:cs typeface="Open Sans"/>
                <a:sym typeface="Open Sans"/>
              </a:rPr>
              <a:t>Drug interactions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n" sz="1000">
                <a:latin typeface="Open Sans"/>
                <a:ea typeface="Open Sans"/>
                <a:cs typeface="Open Sans"/>
                <a:sym typeface="Open Sans"/>
              </a:rPr>
              <a:t>Medical calculators</a:t>
            </a:r>
            <a:endParaRPr sz="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820c1fc26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820c1fc26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The following video will address:</a:t>
            </a:r>
            <a:endParaRPr sz="1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0" marL="45720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</a:pPr>
            <a:r>
              <a:rPr lang="en" sz="1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Access to the iOS</a:t>
            </a:r>
            <a:r>
              <a:rPr baseline="30000" lang="en" sz="1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®️</a:t>
            </a:r>
            <a:r>
              <a:rPr lang="en" sz="1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or Android™ UpTodate application (MobileComplete)</a:t>
            </a:r>
            <a:endParaRPr sz="1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Remote Access</a:t>
            </a:r>
            <a:endParaRPr sz="1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Clinical Newsletter</a:t>
            </a:r>
            <a:endParaRPr sz="1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sz="1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Continuing Medical Education/Continuing Professional Development credits</a:t>
            </a:r>
            <a:endParaRPr sz="6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753c109094_0_6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753c109094_0_6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753c109094_0_7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753c109094_0_7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753c109094_0_87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753c109094_0_8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g753c109094_0_87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Relationship Id="rId3" Type="http://schemas.openxmlformats.org/officeDocument/2006/relationships/image" Target="../media/image6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jp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ransition Slide">
  <p:cSld name="TITLE_1">
    <p:bg>
      <p:bgPr>
        <a:gradFill>
          <a:gsLst>
            <a:gs pos="0">
              <a:srgbClr val="41AB9E"/>
            </a:gs>
            <a:gs pos="32000">
              <a:schemeClr val="lt1"/>
            </a:gs>
            <a:gs pos="100000">
              <a:schemeClr val="lt1"/>
            </a:gs>
            <a:gs pos="100000">
              <a:srgbClr val="737373"/>
            </a:gs>
          </a:gsLst>
          <a:lin ang="5400012" scaled="0"/>
        </a:gra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1371600" y="2914650"/>
            <a:ext cx="6400800" cy="1062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20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Noto Sans Symbol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2400"/>
              <a:buFont typeface="Open Sans"/>
              <a:buNone/>
              <a:defRPr b="1" i="0" sz="4000" u="none" cap="none" strike="noStrike">
                <a:solidFill>
                  <a:srgbClr val="93999E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900"/>
              <a:buNone/>
              <a:defRPr sz="1800">
                <a:solidFill>
                  <a:srgbClr val="93999E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53275" y="3998717"/>
            <a:ext cx="1930537" cy="1144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800100" y="1053347"/>
            <a:ext cx="7543500" cy="3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800100" y="1051560"/>
            <a:ext cx="3714900" cy="3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2" type="body"/>
          </p:nvPr>
        </p:nvSpPr>
        <p:spPr>
          <a:xfrm>
            <a:off x="4629152" y="1051560"/>
            <a:ext cx="3714900" cy="3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Caption">
  <p:cSld name="Two Content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800100" y="1056399"/>
            <a:ext cx="3714900" cy="31275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2" type="body"/>
          </p:nvPr>
        </p:nvSpPr>
        <p:spPr>
          <a:xfrm>
            <a:off x="4629152" y="1056399"/>
            <a:ext cx="3714900" cy="35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" name="Google Shape;81;p17"/>
          <p:cNvSpPr txBox="1"/>
          <p:nvPr>
            <p:ph idx="3" type="body"/>
          </p:nvPr>
        </p:nvSpPr>
        <p:spPr>
          <a:xfrm>
            <a:off x="800100" y="4178281"/>
            <a:ext cx="37149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Char char="▪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Char char="▫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Char char="&gt;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Caption">
  <p:cSld name="Full 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800101" y="1056400"/>
            <a:ext cx="7543500" cy="3270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800100" y="4326980"/>
            <a:ext cx="75435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Char char="▪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Char char="▫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Char char="&gt;"/>
              <a:defRPr b="0" i="1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800100" y="1056921"/>
            <a:ext cx="36981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4" name="Google Shape;94;p19"/>
          <p:cNvSpPr txBox="1"/>
          <p:nvPr>
            <p:ph idx="2" type="body"/>
          </p:nvPr>
        </p:nvSpPr>
        <p:spPr>
          <a:xfrm>
            <a:off x="800100" y="1478282"/>
            <a:ext cx="3698100" cy="31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5" name="Google Shape;95;p19"/>
          <p:cNvSpPr txBox="1"/>
          <p:nvPr>
            <p:ph idx="3" type="body"/>
          </p:nvPr>
        </p:nvSpPr>
        <p:spPr>
          <a:xfrm>
            <a:off x="4629152" y="1056921"/>
            <a:ext cx="37149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6" name="Google Shape;96;p19"/>
          <p:cNvSpPr txBox="1"/>
          <p:nvPr>
            <p:ph idx="4" type="body"/>
          </p:nvPr>
        </p:nvSpPr>
        <p:spPr>
          <a:xfrm>
            <a:off x="4629152" y="1478282"/>
            <a:ext cx="3714900" cy="31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9" name="Google Shape;99;p19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pic>
        <p:nvPicPr>
          <p:cNvPr id="100" name="Google Shape;10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lor Comparison">
  <p:cSld name="Color Comparison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800100" y="1279287"/>
            <a:ext cx="3698100" cy="421500"/>
          </a:xfrm>
          <a:prstGeom prst="rect">
            <a:avLst/>
          </a:prstGeom>
          <a:solidFill>
            <a:srgbClr val="41AB9E"/>
          </a:solidFill>
          <a:ln cap="flat" cmpd="sng" w="9525">
            <a:solidFill>
              <a:srgbClr val="41AB9E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4" name="Google Shape;104;p20"/>
          <p:cNvSpPr txBox="1"/>
          <p:nvPr>
            <p:ph idx="2" type="body"/>
          </p:nvPr>
        </p:nvSpPr>
        <p:spPr>
          <a:xfrm>
            <a:off x="800100" y="1700648"/>
            <a:ext cx="3698100" cy="2941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41AB9E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5" name="Google Shape;105;p20"/>
          <p:cNvSpPr txBox="1"/>
          <p:nvPr>
            <p:ph idx="3" type="body"/>
          </p:nvPr>
        </p:nvSpPr>
        <p:spPr>
          <a:xfrm>
            <a:off x="4629152" y="1279287"/>
            <a:ext cx="3714900" cy="421500"/>
          </a:xfrm>
          <a:prstGeom prst="rect">
            <a:avLst/>
          </a:prstGeom>
          <a:solidFill>
            <a:srgbClr val="41AB9E"/>
          </a:solidFill>
          <a:ln cap="flat" cmpd="sng" w="9525">
            <a:solidFill>
              <a:srgbClr val="41AB9E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6" name="Google Shape;106;p20"/>
          <p:cNvSpPr txBox="1"/>
          <p:nvPr>
            <p:ph idx="4" type="body"/>
          </p:nvPr>
        </p:nvSpPr>
        <p:spPr>
          <a:xfrm>
            <a:off x="4629152" y="1700648"/>
            <a:ext cx="3714900" cy="2941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41AB9E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7" name="Google Shape;107;p20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8" name="Google Shape;108;p20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9" name="Google Shape;109;p20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pic>
        <p:nvPicPr>
          <p:cNvPr id="110" name="Google Shape;110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Sections">
  <p:cSld name="Three Section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800099" y="1279284"/>
            <a:ext cx="2286000" cy="685800"/>
          </a:xfrm>
          <a:prstGeom prst="rect">
            <a:avLst/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Google Shape;114;p21"/>
          <p:cNvSpPr txBox="1"/>
          <p:nvPr>
            <p:ph idx="2" type="body"/>
          </p:nvPr>
        </p:nvSpPr>
        <p:spPr>
          <a:xfrm>
            <a:off x="800103" y="1965086"/>
            <a:ext cx="22860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5" name="Google Shape;115;p21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7" name="Google Shape;117;p21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18" name="Google Shape;118;p21"/>
          <p:cNvSpPr txBox="1"/>
          <p:nvPr>
            <p:ph idx="3" type="body"/>
          </p:nvPr>
        </p:nvSpPr>
        <p:spPr>
          <a:xfrm>
            <a:off x="3428999" y="1279284"/>
            <a:ext cx="2286000" cy="685800"/>
          </a:xfrm>
          <a:prstGeom prst="rect">
            <a:avLst/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9" name="Google Shape;119;p21"/>
          <p:cNvSpPr txBox="1"/>
          <p:nvPr>
            <p:ph idx="4" type="body"/>
          </p:nvPr>
        </p:nvSpPr>
        <p:spPr>
          <a:xfrm>
            <a:off x="3429001" y="1965086"/>
            <a:ext cx="22860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0" name="Google Shape;120;p21"/>
          <p:cNvSpPr txBox="1"/>
          <p:nvPr>
            <p:ph idx="5" type="body"/>
          </p:nvPr>
        </p:nvSpPr>
        <p:spPr>
          <a:xfrm>
            <a:off x="6057898" y="1279284"/>
            <a:ext cx="2286000" cy="685800"/>
          </a:xfrm>
          <a:prstGeom prst="rect">
            <a:avLst/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1" name="Google Shape;121;p21"/>
          <p:cNvSpPr txBox="1"/>
          <p:nvPr>
            <p:ph idx="6" type="body"/>
          </p:nvPr>
        </p:nvSpPr>
        <p:spPr>
          <a:xfrm>
            <a:off x="6057902" y="1965086"/>
            <a:ext cx="22860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id="122" name="Google Shape;122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Sections Horizontal">
  <p:cSld name="Three Sections Horizontal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800099" y="1279284"/>
            <a:ext cx="2286000" cy="914400"/>
          </a:xfrm>
          <a:prstGeom prst="rect">
            <a:avLst/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6" name="Google Shape;126;p22"/>
          <p:cNvSpPr txBox="1"/>
          <p:nvPr>
            <p:ph idx="2" type="body"/>
          </p:nvPr>
        </p:nvSpPr>
        <p:spPr>
          <a:xfrm>
            <a:off x="3321171" y="1279285"/>
            <a:ext cx="50229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7" name="Google Shape;127;p22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9" name="Google Shape;129;p22"/>
          <p:cNvSpPr txBox="1"/>
          <p:nvPr>
            <p:ph type="title"/>
          </p:nvPr>
        </p:nvSpPr>
        <p:spPr>
          <a:xfrm>
            <a:off x="80025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30" name="Google Shape;130;p22"/>
          <p:cNvSpPr txBox="1"/>
          <p:nvPr>
            <p:ph idx="3" type="body"/>
          </p:nvPr>
        </p:nvSpPr>
        <p:spPr>
          <a:xfrm>
            <a:off x="800099" y="2503565"/>
            <a:ext cx="2286000" cy="914400"/>
          </a:xfrm>
          <a:prstGeom prst="rect">
            <a:avLst/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1" name="Google Shape;131;p22"/>
          <p:cNvSpPr txBox="1"/>
          <p:nvPr>
            <p:ph idx="4" type="body"/>
          </p:nvPr>
        </p:nvSpPr>
        <p:spPr>
          <a:xfrm>
            <a:off x="3321172" y="2465343"/>
            <a:ext cx="50229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2" name="Google Shape;132;p22"/>
          <p:cNvSpPr txBox="1"/>
          <p:nvPr>
            <p:ph idx="5" type="body"/>
          </p:nvPr>
        </p:nvSpPr>
        <p:spPr>
          <a:xfrm>
            <a:off x="800099" y="3727847"/>
            <a:ext cx="2286000" cy="914400"/>
          </a:xfrm>
          <a:prstGeom prst="rect">
            <a:avLst/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3" name="Google Shape;133;p22"/>
          <p:cNvSpPr txBox="1"/>
          <p:nvPr>
            <p:ph idx="6" type="body"/>
          </p:nvPr>
        </p:nvSpPr>
        <p:spPr>
          <a:xfrm>
            <a:off x="3321171" y="3727847"/>
            <a:ext cx="50229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id="134" name="Google Shape;134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2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rrows">
  <p:cSld name="Arrows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/>
          <p:nvPr>
            <p:ph idx="1" type="body"/>
          </p:nvPr>
        </p:nvSpPr>
        <p:spPr>
          <a:xfrm>
            <a:off x="800099" y="1279284"/>
            <a:ext cx="2057100" cy="685800"/>
          </a:xfrm>
          <a:prstGeom prst="homePlate">
            <a:avLst>
              <a:gd fmla="val 50000" name="adj"/>
            </a:avLst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8" name="Google Shape;138;p23"/>
          <p:cNvSpPr txBox="1"/>
          <p:nvPr>
            <p:ph idx="2" type="body"/>
          </p:nvPr>
        </p:nvSpPr>
        <p:spPr>
          <a:xfrm>
            <a:off x="800104" y="1965086"/>
            <a:ext cx="17016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9" name="Google Shape;139;p23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0" name="Google Shape;140;p23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1" name="Google Shape;141;p23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42" name="Google Shape;142;p23"/>
          <p:cNvSpPr/>
          <p:nvPr>
            <p:ph idx="3" type="body"/>
          </p:nvPr>
        </p:nvSpPr>
        <p:spPr>
          <a:xfrm>
            <a:off x="2628899" y="1279284"/>
            <a:ext cx="2057100" cy="685800"/>
          </a:xfrm>
          <a:prstGeom prst="chevron">
            <a:avLst>
              <a:gd fmla="val 50000" name="adj"/>
            </a:avLst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3" name="Google Shape;143;p23"/>
          <p:cNvSpPr txBox="1"/>
          <p:nvPr>
            <p:ph idx="4" type="body"/>
          </p:nvPr>
        </p:nvSpPr>
        <p:spPr>
          <a:xfrm>
            <a:off x="2628900" y="1965086"/>
            <a:ext cx="17016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4" name="Google Shape;144;p23"/>
          <p:cNvSpPr/>
          <p:nvPr>
            <p:ph idx="5" type="body"/>
          </p:nvPr>
        </p:nvSpPr>
        <p:spPr>
          <a:xfrm>
            <a:off x="4457698" y="1279284"/>
            <a:ext cx="2057100" cy="685800"/>
          </a:xfrm>
          <a:prstGeom prst="chevron">
            <a:avLst>
              <a:gd fmla="val 50000" name="adj"/>
            </a:avLst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5" name="Google Shape;145;p23"/>
          <p:cNvSpPr txBox="1"/>
          <p:nvPr>
            <p:ph idx="6" type="body"/>
          </p:nvPr>
        </p:nvSpPr>
        <p:spPr>
          <a:xfrm>
            <a:off x="4457700" y="1965086"/>
            <a:ext cx="17016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6" name="Google Shape;146;p23"/>
          <p:cNvSpPr/>
          <p:nvPr>
            <p:ph idx="7" type="body"/>
          </p:nvPr>
        </p:nvSpPr>
        <p:spPr>
          <a:xfrm>
            <a:off x="6286498" y="1279284"/>
            <a:ext cx="2057100" cy="685800"/>
          </a:xfrm>
          <a:prstGeom prst="chevron">
            <a:avLst>
              <a:gd fmla="val 50000" name="adj"/>
            </a:avLst>
          </a:prstGeom>
          <a:solidFill>
            <a:srgbClr val="41AB9E"/>
          </a:solidFill>
          <a:ln>
            <a:noFill/>
          </a:ln>
          <a:effectLst>
            <a:outerShdw blurRad="25400" rotWithShape="0" algn="tl" dir="2700000" dist="25400">
              <a:schemeClr val="dk1">
                <a:alpha val="40000"/>
              </a:schemeClr>
            </a:outerShdw>
          </a:effectLst>
        </p:spPr>
        <p:txBody>
          <a:bodyPr anchorCtr="0" anchor="ctr" bIns="60925" lIns="121900" spcFirstLastPara="1" rIns="121900" wrap="square" tIns="609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7" name="Google Shape;147;p23"/>
          <p:cNvSpPr txBox="1"/>
          <p:nvPr>
            <p:ph idx="8" type="body"/>
          </p:nvPr>
        </p:nvSpPr>
        <p:spPr>
          <a:xfrm>
            <a:off x="6286498" y="1965086"/>
            <a:ext cx="1701600" cy="26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3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">
  <p:cSld name="Closing Slide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 Logo- Vertical color.jpg" id="151" name="Google Shape;151;p24"/>
          <p:cNvPicPr preferRelativeResize="0"/>
          <p:nvPr/>
        </p:nvPicPr>
        <p:blipFill rotWithShape="1">
          <a:blip r:embed="rId2">
            <a:alphaModFix/>
          </a:blip>
          <a:srcRect b="149" l="0" r="0" t="0"/>
          <a:stretch/>
        </p:blipFill>
        <p:spPr>
          <a:xfrm>
            <a:off x="2313719" y="1067691"/>
            <a:ext cx="4516500" cy="300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2925" y="314363"/>
            <a:ext cx="4071938" cy="2414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idx="1" type="body"/>
          </p:nvPr>
        </p:nvSpPr>
        <p:spPr>
          <a:xfrm>
            <a:off x="800101" y="1132645"/>
            <a:ext cx="75435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5" name="Google Shape;155;p25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6" name="Google Shape;156;p25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7" name="Google Shape;157;p25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5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/Graph">
  <p:cSld name="Chart/Graph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/>
          <p:nvPr>
            <p:ph idx="1" type="body"/>
          </p:nvPr>
        </p:nvSpPr>
        <p:spPr>
          <a:xfrm>
            <a:off x="800101" y="1132645"/>
            <a:ext cx="75435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None/>
              <a:defRPr b="1" i="0" sz="15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rebuchet MS"/>
              <a:buNone/>
              <a:defRPr b="1" i="0" sz="1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  <a:defRPr b="1" i="0" sz="1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2" name="Google Shape;162;p26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3" name="Google Shape;163;p26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4" name="Google Shape;164;p26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65" name="Google Shape;165;p26"/>
          <p:cNvSpPr/>
          <p:nvPr>
            <p:ph idx="2" type="chart"/>
          </p:nvPr>
        </p:nvSpPr>
        <p:spPr>
          <a:xfrm>
            <a:off x="800100" y="1554006"/>
            <a:ext cx="7543500" cy="30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6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None/>
              <a:defRPr b="0" i="0" sz="24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70" name="Google Shape;170;p27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1" name="Google Shape;171;p27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2" name="Google Shape;17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7"/>
          <p:cNvSpPr/>
          <p:nvPr/>
        </p:nvSpPr>
        <p:spPr>
          <a:xfrm>
            <a:off x="0" y="1007628"/>
            <a:ext cx="9144000" cy="45600"/>
          </a:xfrm>
          <a:prstGeom prst="rect">
            <a:avLst/>
          </a:prstGeom>
          <a:solidFill>
            <a:srgbClr val="41AB9E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6" name="Google Shape;176;p28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7" name="Google Shape;177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2" showMasterSp="0">
  <p:cSld name="Blank 2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0" name="Google Shape;180;p29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1" name="Google Shape;18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ck" showMasterSp="0">
  <p:cSld name="Black">
    <p:bg>
      <p:bgPr>
        <a:solidFill>
          <a:srgbClr val="000000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4" name="Google Shape;184;p30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5" name="Google Shape;185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0"/>
            <a:ext cx="385763" cy="172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6858000" cy="42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1"/>
          <p:cNvSpPr txBox="1"/>
          <p:nvPr>
            <p:ph idx="1" type="subTitle"/>
          </p:nvPr>
        </p:nvSpPr>
        <p:spPr>
          <a:xfrm>
            <a:off x="1371600" y="2914650"/>
            <a:ext cx="6400800" cy="1062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20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Noto Sans Symbol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9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AL Logo Horizontal Color.png" id="189" name="Google Shape;18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5027" y="4263693"/>
            <a:ext cx="2371500" cy="80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1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1" i="0" sz="4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 type="title">
  <p:cSld name="TITLE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6858000" cy="42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3"/>
          <p:cNvSpPr txBox="1"/>
          <p:nvPr>
            <p:ph idx="1" type="subTitle"/>
          </p:nvPr>
        </p:nvSpPr>
        <p:spPr>
          <a:xfrm>
            <a:off x="1371600" y="2914650"/>
            <a:ext cx="6400800" cy="1062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AL Logo Horizontal Color.png" id="198" name="Google Shape;19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5027" y="4263693"/>
            <a:ext cx="2371500" cy="80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3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None/>
              <a:defRPr b="1" i="0" sz="4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" type="obj">
  <p:cSld name="OBJECT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2" name="Google Shape;202;p34"/>
          <p:cNvSpPr txBox="1"/>
          <p:nvPr>
            <p:ph idx="1" type="body"/>
          </p:nvPr>
        </p:nvSpPr>
        <p:spPr>
          <a:xfrm>
            <a:off x="457200" y="1145381"/>
            <a:ext cx="82296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03" name="Google Shape;203;p34"/>
          <p:cNvCxnSpPr/>
          <p:nvPr/>
        </p:nvCxnSpPr>
        <p:spPr>
          <a:xfrm>
            <a:off x="457200" y="1036579"/>
            <a:ext cx="8229600" cy="6900"/>
          </a:xfrm>
          <a:prstGeom prst="straightConnector1">
            <a:avLst/>
          </a:prstGeom>
          <a:noFill/>
          <a:ln cap="flat" cmpd="sng" w="12700">
            <a:solidFill>
              <a:srgbClr val="58595B">
                <a:alpha val="698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4" name="Google Shape;204;p34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5" name="Google Shape;205;p34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8" name="Google Shape;208;p35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">
  <p:cSld name="Closing Slide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 Logo- Vertical color.jpg" id="210" name="Google Shape;210;p36"/>
          <p:cNvPicPr preferRelativeResize="0"/>
          <p:nvPr/>
        </p:nvPicPr>
        <p:blipFill rotWithShape="1">
          <a:blip r:embed="rId2">
            <a:alphaModFix/>
          </a:blip>
          <a:srcRect b="149" l="0" r="0" t="0"/>
          <a:stretch/>
        </p:blipFill>
        <p:spPr>
          <a:xfrm>
            <a:off x="2313719" y="1067691"/>
            <a:ext cx="4516500" cy="30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6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2" name="Google Shape;212;p36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lor Palette">
  <p:cSld name="Color Palette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/>
          <p:nvPr/>
        </p:nvSpPr>
        <p:spPr>
          <a:xfrm>
            <a:off x="2903008" y="1547821"/>
            <a:ext cx="1026600" cy="627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 = 255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 = 192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 = 59</a:t>
            </a:r>
            <a:endParaRPr b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7"/>
          <p:cNvSpPr/>
          <p:nvPr/>
        </p:nvSpPr>
        <p:spPr>
          <a:xfrm>
            <a:off x="2903008" y="2355858"/>
            <a:ext cx="1026600" cy="627000"/>
          </a:xfrm>
          <a:prstGeom prst="rect">
            <a:avLst/>
          </a:prstGeom>
          <a:solidFill>
            <a:srgbClr val="5C5C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= 92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 = 92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= 92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37"/>
          <p:cNvSpPr/>
          <p:nvPr/>
        </p:nvSpPr>
        <p:spPr>
          <a:xfrm>
            <a:off x="2903008" y="3150098"/>
            <a:ext cx="1026600" cy="627000"/>
          </a:xfrm>
          <a:prstGeom prst="rect">
            <a:avLst/>
          </a:prstGeom>
          <a:solidFill>
            <a:srgbClr val="9399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= 147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 = 153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 = 158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7"/>
          <p:cNvSpPr/>
          <p:nvPr/>
        </p:nvSpPr>
        <p:spPr>
          <a:xfrm>
            <a:off x="828674" y="1547821"/>
            <a:ext cx="1762200" cy="62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rPr>
              <a:t>Ariadne Labs Yellow</a:t>
            </a:r>
            <a:endParaRPr b="0" i="0" sz="1800" u="none" cap="none" strike="noStrike">
              <a:solidFill>
                <a:srgbClr val="5859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7"/>
          <p:cNvSpPr/>
          <p:nvPr/>
        </p:nvSpPr>
        <p:spPr>
          <a:xfrm>
            <a:off x="828674" y="2355858"/>
            <a:ext cx="1762200" cy="62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rPr>
              <a:t>Ariadne Labs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rPr>
              <a:t>Dark Grey</a:t>
            </a:r>
            <a:endParaRPr b="0" i="0" sz="1800" u="none" cap="none" strike="noStrike">
              <a:solidFill>
                <a:srgbClr val="5859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7"/>
          <p:cNvSpPr/>
          <p:nvPr/>
        </p:nvSpPr>
        <p:spPr>
          <a:xfrm>
            <a:off x="828674" y="3150098"/>
            <a:ext cx="1762200" cy="62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rPr>
              <a:t>Ariadne Labs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rPr>
              <a:t>Light Grey</a:t>
            </a:r>
            <a:endParaRPr b="0" i="0" sz="1800" u="none" cap="none" strike="noStrike">
              <a:solidFill>
                <a:srgbClr val="5859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7"/>
          <p:cNvSpPr/>
          <p:nvPr/>
        </p:nvSpPr>
        <p:spPr>
          <a:xfrm>
            <a:off x="457200" y="416415"/>
            <a:ext cx="8229600" cy="62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Reference Colors (RGB Values)</a:t>
            </a:r>
            <a:endParaRPr b="0" i="0" sz="32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1" name="Google Shape;221;p37"/>
          <p:cNvCxnSpPr/>
          <p:nvPr/>
        </p:nvCxnSpPr>
        <p:spPr>
          <a:xfrm>
            <a:off x="457200" y="1036579"/>
            <a:ext cx="8229600" cy="6900"/>
          </a:xfrm>
          <a:prstGeom prst="straightConnector1">
            <a:avLst/>
          </a:prstGeom>
          <a:noFill/>
          <a:ln cap="flat" cmpd="sng" w="12700">
            <a:solidFill>
              <a:srgbClr val="58595B">
                <a:alpha val="698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2" name="Google Shape;222;p37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3" name="Google Shape;223;p37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2">
  <p:cSld name="Content 2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8"/>
          <p:cNvSpPr txBox="1"/>
          <p:nvPr>
            <p:ph idx="1" type="body"/>
          </p:nvPr>
        </p:nvSpPr>
        <p:spPr>
          <a:xfrm>
            <a:off x="457200" y="1145381"/>
            <a:ext cx="40386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6" name="Google Shape;226;p38"/>
          <p:cNvSpPr txBox="1"/>
          <p:nvPr>
            <p:ph idx="2" type="body"/>
          </p:nvPr>
        </p:nvSpPr>
        <p:spPr>
          <a:xfrm>
            <a:off x="4648200" y="1145381"/>
            <a:ext cx="40386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7" name="Google Shape;227;p38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8" name="Google Shape;228;p38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9" name="Google Shape;229;p38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3">
  <p:cSld name="Content 3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9"/>
          <p:cNvSpPr txBox="1"/>
          <p:nvPr>
            <p:ph idx="1" type="subTitle"/>
          </p:nvPr>
        </p:nvSpPr>
        <p:spPr>
          <a:xfrm>
            <a:off x="463275" y="1150594"/>
            <a:ext cx="4040100" cy="5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4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32" name="Google Shape;232;p39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3" name="Google Shape;233;p39"/>
          <p:cNvSpPr txBox="1"/>
          <p:nvPr>
            <p:ph idx="2" type="body"/>
          </p:nvPr>
        </p:nvSpPr>
        <p:spPr>
          <a:xfrm>
            <a:off x="457200" y="1696073"/>
            <a:ext cx="4040100" cy="28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4" name="Google Shape;234;p39"/>
          <p:cNvSpPr txBox="1"/>
          <p:nvPr>
            <p:ph idx="3" type="body"/>
          </p:nvPr>
        </p:nvSpPr>
        <p:spPr>
          <a:xfrm>
            <a:off x="4645025" y="1696073"/>
            <a:ext cx="4041900" cy="28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35" name="Google Shape;235;p39"/>
          <p:cNvCxnSpPr/>
          <p:nvPr/>
        </p:nvCxnSpPr>
        <p:spPr>
          <a:xfrm>
            <a:off x="457200" y="1036579"/>
            <a:ext cx="8229600" cy="6900"/>
          </a:xfrm>
          <a:prstGeom prst="straightConnector1">
            <a:avLst/>
          </a:prstGeom>
          <a:noFill/>
          <a:ln cap="flat" cmpd="sng" w="12700">
            <a:solidFill>
              <a:srgbClr val="58595B">
                <a:alpha val="698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6" name="Google Shape;236;p39"/>
          <p:cNvSpPr txBox="1"/>
          <p:nvPr>
            <p:ph idx="4" type="subTitle"/>
          </p:nvPr>
        </p:nvSpPr>
        <p:spPr>
          <a:xfrm>
            <a:off x="4645913" y="1150594"/>
            <a:ext cx="4040100" cy="5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4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37" name="Google Shape;237;p39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8" name="Google Shape;238;p39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4">
  <p:cSld name="Content 4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0"/>
          <p:cNvSpPr txBox="1"/>
          <p:nvPr>
            <p:ph idx="1" type="subTitle"/>
          </p:nvPr>
        </p:nvSpPr>
        <p:spPr>
          <a:xfrm>
            <a:off x="470875" y="1144894"/>
            <a:ext cx="8229600" cy="7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4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41" name="Google Shape;241;p40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2" name="Google Shape;242;p40"/>
          <p:cNvSpPr txBox="1"/>
          <p:nvPr>
            <p:ph idx="2" type="body"/>
          </p:nvPr>
        </p:nvSpPr>
        <p:spPr>
          <a:xfrm>
            <a:off x="457200" y="1966085"/>
            <a:ext cx="8229600" cy="25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43" name="Google Shape;243;p40"/>
          <p:cNvCxnSpPr/>
          <p:nvPr/>
        </p:nvCxnSpPr>
        <p:spPr>
          <a:xfrm>
            <a:off x="457200" y="1036579"/>
            <a:ext cx="8229600" cy="6900"/>
          </a:xfrm>
          <a:prstGeom prst="straightConnector1">
            <a:avLst/>
          </a:prstGeom>
          <a:noFill/>
          <a:ln cap="flat" cmpd="sng" w="12700">
            <a:solidFill>
              <a:srgbClr val="58595B">
                <a:alpha val="698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4" name="Google Shape;244;p40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5" name="Google Shape;245;p40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5">
  <p:cSld name="Content 5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1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8" name="Google Shape;248;p41"/>
          <p:cNvSpPr txBox="1"/>
          <p:nvPr>
            <p:ph idx="1" type="body"/>
          </p:nvPr>
        </p:nvSpPr>
        <p:spPr>
          <a:xfrm>
            <a:off x="457200" y="1966086"/>
            <a:ext cx="4040100" cy="25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9" name="Google Shape;249;p41"/>
          <p:cNvSpPr txBox="1"/>
          <p:nvPr>
            <p:ph idx="2" type="body"/>
          </p:nvPr>
        </p:nvSpPr>
        <p:spPr>
          <a:xfrm>
            <a:off x="4645025" y="1966086"/>
            <a:ext cx="4041900" cy="25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50" name="Google Shape;250;p41"/>
          <p:cNvCxnSpPr/>
          <p:nvPr/>
        </p:nvCxnSpPr>
        <p:spPr>
          <a:xfrm>
            <a:off x="457200" y="1036579"/>
            <a:ext cx="8229600" cy="6900"/>
          </a:xfrm>
          <a:prstGeom prst="straightConnector1">
            <a:avLst/>
          </a:prstGeom>
          <a:noFill/>
          <a:ln cap="flat" cmpd="sng" w="12700">
            <a:solidFill>
              <a:srgbClr val="58595B">
                <a:alpha val="698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1" name="Google Shape;251;p41"/>
          <p:cNvSpPr txBox="1"/>
          <p:nvPr>
            <p:ph idx="3" type="subTitle"/>
          </p:nvPr>
        </p:nvSpPr>
        <p:spPr>
          <a:xfrm>
            <a:off x="470875" y="1144894"/>
            <a:ext cx="8229600" cy="7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4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52" name="Google Shape;252;p41"/>
          <p:cNvSpPr txBox="1"/>
          <p:nvPr/>
        </p:nvSpPr>
        <p:spPr>
          <a:xfrm>
            <a:off x="3124200" y="5004977"/>
            <a:ext cx="289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Ariadne Labs</a:t>
            </a:r>
            <a:endParaRPr b="0" i="0" sz="12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3" name="Google Shape;253;p41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2"/>
          <p:cNvSpPr txBox="1"/>
          <p:nvPr>
            <p:ph type="title"/>
          </p:nvPr>
        </p:nvSpPr>
        <p:spPr>
          <a:xfrm>
            <a:off x="800100" y="2"/>
            <a:ext cx="7543800" cy="10074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50" lIns="121900" spcFirstLastPara="1" rIns="121900" wrap="square" tIns="6095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42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50" lIns="121900" spcFirstLastPara="1" rIns="121900" wrap="square" tIns="6095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42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50" lIns="121900" spcFirstLastPara="1" rIns="121900" wrap="square" tIns="6095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8" name="Google Shape;258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300" y="4788901"/>
            <a:ext cx="514350" cy="230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ransition Slide">
  <p:cSld name="TITLE_1">
    <p:bg>
      <p:bgPr>
        <a:gradFill>
          <a:gsLst>
            <a:gs pos="0">
              <a:srgbClr val="41AB9E"/>
            </a:gs>
            <a:gs pos="32000">
              <a:schemeClr val="lt1"/>
            </a:gs>
            <a:gs pos="100000">
              <a:schemeClr val="lt1"/>
            </a:gs>
            <a:gs pos="100000">
              <a:srgbClr val="737373"/>
            </a:gs>
          </a:gsLst>
          <a:lin ang="5400012" scaled="0"/>
        </a:gra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3"/>
          <p:cNvSpPr txBox="1"/>
          <p:nvPr>
            <p:ph idx="1" type="subTitle"/>
          </p:nvPr>
        </p:nvSpPr>
        <p:spPr>
          <a:xfrm>
            <a:off x="1371600" y="2914650"/>
            <a:ext cx="6400800" cy="1062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FFD28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D2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1" name="Google Shape;261;p43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Font typeface="Open Sans"/>
              <a:buNone/>
              <a:defRPr b="1" i="0" sz="4000" u="none" cap="none" strike="noStrike">
                <a:solidFill>
                  <a:srgbClr val="93999E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rgbClr val="93999E"/>
              </a:buClr>
              <a:buSzPts val="1400"/>
              <a:buNone/>
              <a:defRPr sz="1800">
                <a:solidFill>
                  <a:srgbClr val="93999E"/>
                </a:solidFill>
              </a:defRPr>
            </a:lvl9pPr>
          </a:lstStyle>
          <a:p/>
        </p:txBody>
      </p:sp>
      <p:pic>
        <p:nvPicPr>
          <p:cNvPr id="262" name="Google Shape;262;p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53275" y="3998717"/>
            <a:ext cx="1930537" cy="1144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theme" Target="../theme/theme3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0.xml"/><Relationship Id="rId2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800100" y="2"/>
            <a:ext cx="75435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2400"/>
              <a:buFont typeface="Trebuchet MS"/>
              <a:buNone/>
              <a:defRPr b="0" i="0" sz="2400" u="none" cap="none" strike="noStrike">
                <a:solidFill>
                  <a:srgbClr val="41AB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1AB9E"/>
              </a:buClr>
              <a:buSzPts val="1900"/>
              <a:buNone/>
              <a:defRPr sz="2400">
                <a:solidFill>
                  <a:srgbClr val="41AB9E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800100" y="1053347"/>
            <a:ext cx="7543500" cy="3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1828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92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▪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92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▫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92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Trebuchet MS"/>
              <a:buChar char="&gt;"/>
              <a:defRPr b="0" i="0" sz="19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4881033" y="4767264"/>
            <a:ext cx="3462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343900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 txBox="1"/>
          <p:nvPr>
            <p:ph idx="2" type="sldNum"/>
          </p:nvPr>
        </p:nvSpPr>
        <p:spPr>
          <a:xfrm>
            <a:off x="8084025" y="4767264"/>
            <a:ext cx="689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Clr>
                <a:srgbClr val="000000"/>
              </a:buClr>
              <a:buFont typeface="Arial"/>
              <a:buNone/>
              <a:defRPr/>
            </a:lvl1pPr>
            <a:lvl2pPr lvl="1" rtl="0">
              <a:buClr>
                <a:srgbClr val="000000"/>
              </a:buClr>
              <a:buFont typeface="Arial"/>
              <a:buNone/>
              <a:defRPr/>
            </a:lvl2pPr>
            <a:lvl3pPr lvl="2" rtl="0">
              <a:buClr>
                <a:srgbClr val="000000"/>
              </a:buClr>
              <a:buFont typeface="Arial"/>
              <a:buNone/>
              <a:defRPr/>
            </a:lvl3pPr>
            <a:lvl4pPr lvl="3" rtl="0">
              <a:buClr>
                <a:srgbClr val="000000"/>
              </a:buClr>
              <a:buFont typeface="Arial"/>
              <a:buNone/>
              <a:defRPr/>
            </a:lvl4pPr>
            <a:lvl5pPr lvl="4" rtl="0">
              <a:buClr>
                <a:srgbClr val="000000"/>
              </a:buClr>
              <a:buFont typeface="Arial"/>
              <a:buNone/>
              <a:defRPr/>
            </a:lvl5pPr>
            <a:lvl6pPr lvl="5" rtl="0">
              <a:buClr>
                <a:srgbClr val="000000"/>
              </a:buClr>
              <a:buFont typeface="Arial"/>
              <a:buNone/>
              <a:defRPr/>
            </a:lvl6pPr>
            <a:lvl7pPr lvl="6" rtl="0">
              <a:buClr>
                <a:srgbClr val="000000"/>
              </a:buClr>
              <a:buFont typeface="Arial"/>
              <a:buNone/>
              <a:defRPr/>
            </a:lvl7pPr>
            <a:lvl8pPr lvl="7" rtl="0">
              <a:buClr>
                <a:srgbClr val="000000"/>
              </a:buClr>
              <a:buFont typeface="Arial"/>
              <a:buNone/>
              <a:defRPr/>
            </a:lvl8pPr>
            <a:lvl9pPr lvl="8" rtl="0">
              <a:buClr>
                <a:srgbClr val="000000"/>
              </a:buClr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3" name="Google Shape;193;p32"/>
          <p:cNvSpPr txBox="1"/>
          <p:nvPr>
            <p:ph idx="1" type="body"/>
          </p:nvPr>
        </p:nvSpPr>
        <p:spPr>
          <a:xfrm>
            <a:off x="457200" y="1145381"/>
            <a:ext cx="82296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4" name="Google Shape;194;p32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45DJXDwnq41OWsj9fYxye7CBoMheeYKw/view" TargetMode="External"/><Relationship Id="rId4" Type="http://schemas.openxmlformats.org/officeDocument/2006/relationships/image" Target="../media/image1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wEXyRGI_0TktNH2WCPO4dV4syviH8Fpd/view" TargetMode="External"/><Relationship Id="rId4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uptodate.com/online" TargetMode="External"/><Relationship Id="rId4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4"/>
          <p:cNvSpPr txBox="1"/>
          <p:nvPr>
            <p:ph idx="1" type="subTitle"/>
          </p:nvPr>
        </p:nvSpPr>
        <p:spPr>
          <a:xfrm>
            <a:off x="1506050" y="3066462"/>
            <a:ext cx="6400800" cy="1062000"/>
          </a:xfrm>
          <a:prstGeom prst="rect">
            <a:avLst/>
          </a:prstGeom>
        </p:spPr>
        <p:txBody>
          <a:bodyPr anchorCtr="0" anchor="t" bIns="60925" lIns="121900" spcFirstLastPara="1" rIns="121900" wrap="square" tIns="182875">
            <a:noAutofit/>
          </a:bodyPr>
          <a:lstStyle/>
          <a:p>
            <a:pPr indent="0" lvl="0" marL="0" rtl="0" algn="ctr">
              <a:spcBef>
                <a:spcPts val="400"/>
              </a:spcBef>
              <a:spcAft>
                <a:spcPts val="300"/>
              </a:spcAft>
              <a:buNone/>
            </a:pPr>
            <a:r>
              <a:rPr lang="en" sz="2400">
                <a:solidFill>
                  <a:srgbClr val="666666"/>
                </a:solidFill>
              </a:rPr>
              <a:t>2020</a:t>
            </a:r>
            <a:endParaRPr sz="2400">
              <a:solidFill>
                <a:srgbClr val="666666"/>
              </a:solidFill>
            </a:endParaRPr>
          </a:p>
        </p:txBody>
      </p:sp>
      <p:sp>
        <p:nvSpPr>
          <p:cNvPr id="269" name="Google Shape;269;p4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Better Evidence and </a:t>
            </a:r>
            <a:r>
              <a:rPr lang="en"/>
              <a:t>UpToDate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Module 1: Registration and Download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5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1AB9E"/>
                </a:solidFill>
              </a:rPr>
              <a:t>Contents</a:t>
            </a:r>
            <a:endParaRPr sz="4000">
              <a:solidFill>
                <a:srgbClr val="41AB9E"/>
              </a:solidFill>
            </a:endParaRPr>
          </a:p>
        </p:txBody>
      </p:sp>
      <p:sp>
        <p:nvSpPr>
          <p:cNvPr id="276" name="Google Shape;276;p45"/>
          <p:cNvSpPr txBox="1"/>
          <p:nvPr>
            <p:ph idx="1" type="body"/>
          </p:nvPr>
        </p:nvSpPr>
        <p:spPr>
          <a:xfrm>
            <a:off x="457200" y="1145381"/>
            <a:ext cx="8229600" cy="34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AutoNum type="arabicPeriod"/>
            </a:pPr>
            <a:r>
              <a:rPr lang="en" sz="3000"/>
              <a:t>What is UpToDate Anywhere</a:t>
            </a:r>
            <a:endParaRPr sz="3000"/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Font typeface="Open Sans"/>
              <a:buAutoNum type="arabicPeriod"/>
            </a:pPr>
            <a:r>
              <a:rPr lang="en" sz="3000"/>
              <a:t>Product Demo Overview</a:t>
            </a:r>
            <a:endParaRPr sz="3000"/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Font typeface="Open Sans"/>
              <a:buAutoNum type="arabicPeriod"/>
            </a:pPr>
            <a:r>
              <a:rPr lang="en" sz="3000"/>
              <a:t>Benefits of Registration</a:t>
            </a:r>
            <a:endParaRPr sz="3000"/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Font typeface="Open Sans"/>
              <a:buAutoNum type="arabicPeriod"/>
            </a:pPr>
            <a:r>
              <a:rPr lang="en" sz="3000"/>
              <a:t>How to register for UpToDate</a:t>
            </a:r>
            <a:endParaRPr sz="3000"/>
          </a:p>
          <a:p>
            <a:pPr indent="-419100" lvl="0" marL="457200" rtl="0" algn="l">
              <a:spcBef>
                <a:spcPts val="1000"/>
              </a:spcBef>
              <a:spcAft>
                <a:spcPts val="1000"/>
              </a:spcAft>
              <a:buSzPts val="3000"/>
              <a:buFont typeface="Open Sans"/>
              <a:buAutoNum type="arabicPeriod"/>
            </a:pPr>
            <a:r>
              <a:rPr lang="en" sz="3000"/>
              <a:t>How to install MobileComplete</a:t>
            </a:r>
            <a:endParaRPr sz="3000"/>
          </a:p>
        </p:txBody>
      </p:sp>
      <p:sp>
        <p:nvSpPr>
          <p:cNvPr id="277" name="Google Shape;277;p45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6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1AB9E"/>
                </a:solidFill>
              </a:rPr>
              <a:t>What is UpToDate Anywhere?</a:t>
            </a:r>
            <a:endParaRPr>
              <a:solidFill>
                <a:srgbClr val="41AB9E"/>
              </a:solidFill>
            </a:endParaRPr>
          </a:p>
        </p:txBody>
      </p:sp>
      <p:sp>
        <p:nvSpPr>
          <p:cNvPr id="283" name="Google Shape;283;p46"/>
          <p:cNvSpPr txBox="1"/>
          <p:nvPr>
            <p:ph idx="1" type="body"/>
          </p:nvPr>
        </p:nvSpPr>
        <p:spPr>
          <a:xfrm>
            <a:off x="457200" y="1145381"/>
            <a:ext cx="8229600" cy="34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50"/>
              <a:buChar char="●"/>
            </a:pPr>
            <a:r>
              <a:rPr b="1" lang="en" sz="1750"/>
              <a:t>Remote access</a:t>
            </a:r>
            <a:r>
              <a:rPr lang="en" sz="1750"/>
              <a:t> from any computer with an Internet connection.</a:t>
            </a:r>
            <a:endParaRPr sz="1750"/>
          </a:p>
          <a:p>
            <a:pPr indent="-33972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b="1" lang="en" sz="1750"/>
              <a:t>CME/CE/CPD credits</a:t>
            </a:r>
            <a:r>
              <a:rPr lang="en" sz="1750"/>
              <a:t> when researching a clinical question using UpToDate onsite or remotely — including on your mobile device. </a:t>
            </a:r>
            <a:endParaRPr sz="1750"/>
          </a:p>
          <a:p>
            <a:pPr indent="-33972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b="1" lang="en" sz="1750"/>
              <a:t>History, Most Viewed, Bookmarks</a:t>
            </a:r>
            <a:r>
              <a:rPr lang="en" sz="1750"/>
              <a:t> — to quickly access the content you find most valuable.</a:t>
            </a:r>
            <a:endParaRPr sz="1750"/>
          </a:p>
          <a:p>
            <a:pPr indent="-33972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b="1" lang="en" sz="1750"/>
              <a:t>Automatically Sync</a:t>
            </a:r>
            <a:r>
              <a:rPr lang="en" sz="1750"/>
              <a:t> your History, Bookmarks and Most Viewed across all devices you use to access UpToDate, such as a desktop or mobile device. </a:t>
            </a:r>
            <a:endParaRPr sz="1750"/>
          </a:p>
          <a:p>
            <a:pPr indent="-33972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b="1" lang="en" sz="1750"/>
              <a:t>What’s New Notifications</a:t>
            </a:r>
            <a:r>
              <a:rPr lang="en" sz="1750"/>
              <a:t> alert you when topics you’ve previously viewed have been updated to include discussion of new articles from the medical literature.</a:t>
            </a:r>
            <a:endParaRPr sz="1750"/>
          </a:p>
          <a:p>
            <a:pPr indent="-33972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lang="en" sz="1750"/>
              <a:t>The </a:t>
            </a:r>
            <a:r>
              <a:rPr b="1" lang="en" sz="1750"/>
              <a:t>“Current UpDate” </a:t>
            </a:r>
            <a:r>
              <a:rPr lang="en" sz="1750"/>
              <a:t>bi-weekly e-newsletter with important clinical updates from UpToDate’s editorial team.</a:t>
            </a:r>
            <a:endParaRPr sz="175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1AB9E"/>
                </a:solidFill>
              </a:rPr>
              <a:t>Product Demonstration Overview</a:t>
            </a:r>
            <a:endParaRPr>
              <a:solidFill>
                <a:srgbClr val="41AB9E"/>
              </a:solidFill>
            </a:endParaRPr>
          </a:p>
        </p:txBody>
      </p:sp>
      <p:pic>
        <p:nvPicPr>
          <p:cNvPr id="289" name="Google Shape;289;p47" title="UTD Features and Shortcut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7100" y="1136578"/>
            <a:ext cx="6775147" cy="3811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8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1AB9E"/>
                </a:solidFill>
              </a:rPr>
              <a:t>Benefits of Registration</a:t>
            </a:r>
            <a:endParaRPr>
              <a:solidFill>
                <a:srgbClr val="41AB9E"/>
              </a:solidFill>
            </a:endParaRPr>
          </a:p>
        </p:txBody>
      </p:sp>
      <p:pic>
        <p:nvPicPr>
          <p:cNvPr id="295" name="Google Shape;295;p48" title="Benefits of Registr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9550" y="1207050"/>
            <a:ext cx="6301901" cy="354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9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1AB9E"/>
                </a:solidFill>
              </a:rPr>
              <a:t>How to Register</a:t>
            </a:r>
            <a:endParaRPr>
              <a:solidFill>
                <a:srgbClr val="41AB9E"/>
              </a:solidFill>
            </a:endParaRPr>
          </a:p>
        </p:txBody>
      </p:sp>
      <p:sp>
        <p:nvSpPr>
          <p:cNvPr id="301" name="Google Shape;301;p49"/>
          <p:cNvSpPr txBox="1"/>
          <p:nvPr>
            <p:ph idx="1" type="body"/>
          </p:nvPr>
        </p:nvSpPr>
        <p:spPr>
          <a:xfrm>
            <a:off x="457200" y="1145375"/>
            <a:ext cx="4722600" cy="62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Open Sans"/>
              <a:buChar char="•"/>
            </a:pPr>
            <a:r>
              <a:rPr lang="en" sz="2200"/>
              <a:t>Visit </a:t>
            </a:r>
            <a:r>
              <a:rPr lang="en" sz="2200">
                <a:uFill>
                  <a:noFill/>
                </a:uFill>
                <a:hlinkClick r:id="rId3"/>
              </a:rPr>
              <a:t>www.uptodate.com/online</a:t>
            </a:r>
            <a:endParaRPr sz="22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</p:txBody>
      </p:sp>
      <p:pic>
        <p:nvPicPr>
          <p:cNvPr id="302" name="Google Shape;302;p49"/>
          <p:cNvPicPr preferRelativeResize="0"/>
          <p:nvPr/>
        </p:nvPicPr>
        <p:blipFill rotWithShape="1">
          <a:blip r:embed="rId4">
            <a:alphaModFix/>
          </a:blip>
          <a:srcRect b="10530" l="7561" r="0" t="21879"/>
          <a:stretch/>
        </p:blipFill>
        <p:spPr>
          <a:xfrm>
            <a:off x="5233600" y="1108884"/>
            <a:ext cx="3794350" cy="62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49"/>
          <p:cNvSpPr txBox="1"/>
          <p:nvPr/>
        </p:nvSpPr>
        <p:spPr>
          <a:xfrm>
            <a:off x="497375" y="1611881"/>
            <a:ext cx="8229600" cy="29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Open Sans"/>
              <a:buChar char="•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Click on “</a:t>
            </a:r>
            <a:r>
              <a:rPr b="1"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register</a:t>
            </a: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” in the top right corner</a:t>
            </a:r>
            <a:endParaRPr sz="22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Open Sans"/>
              <a:buChar char="•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Complete the registration sheet to create a login and password, and click on “</a:t>
            </a:r>
            <a:r>
              <a:rPr b="1"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submit</a:t>
            </a: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” </a:t>
            </a:r>
            <a:endParaRPr sz="22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Open Sans"/>
              <a:buChar char="•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To log in next time, visit the same website and hit “</a:t>
            </a:r>
            <a:r>
              <a:rPr b="1"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login</a:t>
            </a: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,” use the same login and password</a:t>
            </a:r>
            <a:endParaRPr sz="22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Char char="•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If you forget your password, click on “forgot username and password” and follow the instructions to reset your information via email</a:t>
            </a:r>
            <a:r>
              <a:rPr lang="en" sz="22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0"/>
          <p:cNvSpPr txBox="1"/>
          <p:nvPr>
            <p:ph type="title"/>
          </p:nvPr>
        </p:nvSpPr>
        <p:spPr>
          <a:xfrm>
            <a:off x="457200" y="205978"/>
            <a:ext cx="8229600" cy="82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1AB9E"/>
                </a:solidFill>
              </a:rPr>
              <a:t>UpToDate Mobile Complete</a:t>
            </a:r>
            <a:endParaRPr>
              <a:solidFill>
                <a:srgbClr val="41AB9E"/>
              </a:solidFill>
            </a:endParaRPr>
          </a:p>
        </p:txBody>
      </p:sp>
      <p:sp>
        <p:nvSpPr>
          <p:cNvPr id="309" name="Google Shape;309;p50"/>
          <p:cNvSpPr txBox="1"/>
          <p:nvPr>
            <p:ph idx="1" type="body"/>
          </p:nvPr>
        </p:nvSpPr>
        <p:spPr>
          <a:xfrm>
            <a:off x="457200" y="1145378"/>
            <a:ext cx="8229600" cy="16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4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E</a:t>
            </a:r>
            <a:r>
              <a:rPr lang="en" sz="1900"/>
              <a:t>nables UpToDate Anywhere users to download the UpToDate content on up to two of iOS® or Android™ devices.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Allows access to UpToDate with limited or no Internet connection.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To Download and Install: </a:t>
            </a:r>
            <a:endParaRPr sz="1900"/>
          </a:p>
          <a:p>
            <a:pPr indent="45720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900"/>
              <a:t>1.</a:t>
            </a:r>
            <a:r>
              <a:rPr lang="en" sz="1900"/>
              <a:t> Search for “UpToDate” in your app store. </a:t>
            </a:r>
            <a:endParaRPr sz="1900"/>
          </a:p>
          <a:p>
            <a:pPr indent="0" lvl="0" marL="9144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900"/>
              <a:t>2.</a:t>
            </a:r>
            <a:r>
              <a:rPr lang="en" sz="1900"/>
              <a:t> Open the UpToDate Mobile App and log in with your UpToDate username and password. You only need to do this once — the app remembers your user name and password.</a:t>
            </a:r>
            <a:endParaRPr sz="19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0" name="Google Shape;310;p50"/>
          <p:cNvPicPr preferRelativeResize="0"/>
          <p:nvPr/>
        </p:nvPicPr>
        <p:blipFill rotWithShape="1">
          <a:blip r:embed="rId3">
            <a:alphaModFix/>
          </a:blip>
          <a:srcRect b="24396" l="0" r="0" t="46674"/>
          <a:stretch/>
        </p:blipFill>
        <p:spPr>
          <a:xfrm>
            <a:off x="152400" y="4266398"/>
            <a:ext cx="8839201" cy="54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1"/>
          <p:cNvSpPr txBox="1"/>
          <p:nvPr>
            <p:ph idx="12" type="sldNum"/>
          </p:nvPr>
        </p:nvSpPr>
        <p:spPr>
          <a:xfrm>
            <a:off x="7010400" y="4999049"/>
            <a:ext cx="2133600" cy="138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etter Evidence Slides">
  <a:themeElements>
    <a:clrScheme name="Ariadne Labs Colors">
      <a:dk1>
        <a:srgbClr val="5C5C5C"/>
      </a:dk1>
      <a:lt1>
        <a:srgbClr val="FFFFFF"/>
      </a:lt1>
      <a:dk2>
        <a:srgbClr val="000000"/>
      </a:dk2>
      <a:lt2>
        <a:srgbClr val="93999E"/>
      </a:lt2>
      <a:accent1>
        <a:srgbClr val="FBB040"/>
      </a:accent1>
      <a:accent2>
        <a:srgbClr val="00ADC5"/>
      </a:accent2>
      <a:accent3>
        <a:srgbClr val="92236F"/>
      </a:accent3>
      <a:accent4>
        <a:srgbClr val="FFC03B"/>
      </a:accent4>
      <a:accent5>
        <a:srgbClr val="008679"/>
      </a:accent5>
      <a:accent6>
        <a:srgbClr val="F47521"/>
      </a:accent6>
      <a:hlink>
        <a:srgbClr val="11607A"/>
      </a:hlink>
      <a:folHlink>
        <a:srgbClr val="11607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Ariadne Labs">
      <a:dk1>
        <a:srgbClr val="FFC03B"/>
      </a:dk1>
      <a:lt1>
        <a:srgbClr val="FFFFFF"/>
      </a:lt1>
      <a:dk2>
        <a:srgbClr val="5C5C5C"/>
      </a:dk2>
      <a:lt2>
        <a:srgbClr val="93999E"/>
      </a:lt2>
      <a:accent1>
        <a:srgbClr val="00ADC5"/>
      </a:accent1>
      <a:accent2>
        <a:srgbClr val="92236E"/>
      </a:accent2>
      <a:accent3>
        <a:srgbClr val="ABC032"/>
      </a:accent3>
      <a:accent4>
        <a:srgbClr val="008679"/>
      </a:accent4>
      <a:accent5>
        <a:srgbClr val="F15A22"/>
      </a:accent5>
      <a:accent6>
        <a:srgbClr val="11607A"/>
      </a:accent6>
      <a:hlink>
        <a:srgbClr val="0000FF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