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ptodate.com/home/uptodate-conducting-search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6dbea916f_0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6dbea916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76dbea916f_0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6dbea916f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6dbea916f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fa766ba0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fa766ba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76d7fd9d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76d7fd9d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fa766ba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fa766ba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76d7fd9d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76d7fd9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6dbea916f_0_7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6dbea916f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76dbea916f_0_7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6dbea916f_0_3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6dbea916f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76dbea916f_0_3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6dbea916f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6dbea916f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UpToDate Conducting a Search video: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https://www.uptodate.com/home/uptodate-conducting-search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6dbea916f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6dbea916f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6dbea916f_0_6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6dbea916f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76dbea916f_0_6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f2978368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f297836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8f29783682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6dbea916f_0_6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6dbea916f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closer to training with more recent screenshot, in case “current through” date changes</a:t>
            </a:r>
            <a:endParaRPr/>
          </a:p>
        </p:txBody>
      </p:sp>
      <p:sp>
        <p:nvSpPr>
          <p:cNvPr id="317" name="Google Shape;317;g76dbea916f_0_6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6dbea916f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6dbea916f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76d7fd9d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76d7fd9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776d7fd9d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ransition Slide">
  <p:cSld name="TITLE_1">
    <p:bg>
      <p:bgPr>
        <a:gradFill>
          <a:gsLst>
            <a:gs pos="0">
              <a:srgbClr val="41AB9E"/>
            </a:gs>
            <a:gs pos="32000">
              <a:schemeClr val="lt1"/>
            </a:gs>
            <a:gs pos="100000">
              <a:schemeClr val="lt1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2400"/>
              <a:buFont typeface="Open Sans"/>
              <a:buNone/>
              <a:defRPr b="1" i="0" sz="4000" u="none" cap="none" strike="noStrike">
                <a:solidFill>
                  <a:srgbClr val="9399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900"/>
              <a:buNone/>
              <a:defRPr sz="1800">
                <a:solidFill>
                  <a:srgbClr val="93999E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3275" y="3998717"/>
            <a:ext cx="1930537" cy="1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800100" y="1053347"/>
            <a:ext cx="75435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800100" y="1051560"/>
            <a:ext cx="3714900" cy="3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629152" y="1051560"/>
            <a:ext cx="3714900" cy="3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Caption">
  <p:cSld name="Two Content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800100" y="1056399"/>
            <a:ext cx="3714900" cy="3127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2" y="1056399"/>
            <a:ext cx="37149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7"/>
          <p:cNvSpPr txBox="1"/>
          <p:nvPr>
            <p:ph idx="3" type="body"/>
          </p:nvPr>
        </p:nvSpPr>
        <p:spPr>
          <a:xfrm>
            <a:off x="800100" y="4178281"/>
            <a:ext cx="3714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▫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&gt;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aption">
  <p:cSld name="Full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800101" y="1056400"/>
            <a:ext cx="7543500" cy="327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800100" y="4326980"/>
            <a:ext cx="7543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▪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▫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Char char="&gt;"/>
              <a:defRPr b="0" i="1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800100" y="1056921"/>
            <a:ext cx="36981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800100" y="1478282"/>
            <a:ext cx="36981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4629152" y="1056921"/>
            <a:ext cx="37149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629152" y="1478282"/>
            <a:ext cx="3714900" cy="3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Comparison">
  <p:cSld name="Color Comparis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00100" y="1279287"/>
            <a:ext cx="3698100" cy="421500"/>
          </a:xfrm>
          <a:prstGeom prst="rect">
            <a:avLst/>
          </a:prstGeom>
          <a:solidFill>
            <a:srgbClr val="41AB9E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800100" y="1700648"/>
            <a:ext cx="3698100" cy="29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3" type="body"/>
          </p:nvPr>
        </p:nvSpPr>
        <p:spPr>
          <a:xfrm>
            <a:off x="4629152" y="1279287"/>
            <a:ext cx="3714900" cy="421500"/>
          </a:xfrm>
          <a:prstGeom prst="rect">
            <a:avLst/>
          </a:prstGeom>
          <a:solidFill>
            <a:srgbClr val="41AB9E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4" type="body"/>
          </p:nvPr>
        </p:nvSpPr>
        <p:spPr>
          <a:xfrm>
            <a:off x="4629152" y="1700648"/>
            <a:ext cx="3714900" cy="29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1AB9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s">
  <p:cSld name="Three Sectio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00099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800103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3428999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4" type="body"/>
          </p:nvPr>
        </p:nvSpPr>
        <p:spPr>
          <a:xfrm>
            <a:off x="3429001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6057898" y="1279284"/>
            <a:ext cx="2286000" cy="6858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6" type="body"/>
          </p:nvPr>
        </p:nvSpPr>
        <p:spPr>
          <a:xfrm>
            <a:off x="6057902" y="1965086"/>
            <a:ext cx="22860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ections Horizontal">
  <p:cSld name="Three Sections Horizontal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00099" y="1279284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3321171" y="1279285"/>
            <a:ext cx="50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80025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30" name="Google Shape;130;p22"/>
          <p:cNvSpPr txBox="1"/>
          <p:nvPr>
            <p:ph idx="3" type="body"/>
          </p:nvPr>
        </p:nvSpPr>
        <p:spPr>
          <a:xfrm>
            <a:off x="800099" y="2503565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4" type="body"/>
          </p:nvPr>
        </p:nvSpPr>
        <p:spPr>
          <a:xfrm>
            <a:off x="3321172" y="2465343"/>
            <a:ext cx="50229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5" type="body"/>
          </p:nvPr>
        </p:nvSpPr>
        <p:spPr>
          <a:xfrm>
            <a:off x="800099" y="3727847"/>
            <a:ext cx="2286000" cy="914400"/>
          </a:xfrm>
          <a:prstGeom prst="rect">
            <a:avLst/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6" type="body"/>
          </p:nvPr>
        </p:nvSpPr>
        <p:spPr>
          <a:xfrm>
            <a:off x="3321171" y="3727847"/>
            <a:ext cx="50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s">
  <p:cSld name="Arrow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>
            <p:ph idx="1" type="body"/>
          </p:nvPr>
        </p:nvSpPr>
        <p:spPr>
          <a:xfrm>
            <a:off x="800099" y="1279284"/>
            <a:ext cx="2057100" cy="685800"/>
          </a:xfrm>
          <a:prstGeom prst="homePlate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2" type="body"/>
          </p:nvPr>
        </p:nvSpPr>
        <p:spPr>
          <a:xfrm>
            <a:off x="800104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42" name="Google Shape;142;p23"/>
          <p:cNvSpPr/>
          <p:nvPr>
            <p:ph idx="3" type="body"/>
          </p:nvPr>
        </p:nvSpPr>
        <p:spPr>
          <a:xfrm>
            <a:off x="2628899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4" type="body"/>
          </p:nvPr>
        </p:nvSpPr>
        <p:spPr>
          <a:xfrm>
            <a:off x="2628900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Google Shape;144;p23"/>
          <p:cNvSpPr/>
          <p:nvPr>
            <p:ph idx="5" type="body"/>
          </p:nvPr>
        </p:nvSpPr>
        <p:spPr>
          <a:xfrm>
            <a:off x="4457698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6" type="body"/>
          </p:nvPr>
        </p:nvSpPr>
        <p:spPr>
          <a:xfrm>
            <a:off x="4457700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Google Shape;146;p23"/>
          <p:cNvSpPr/>
          <p:nvPr>
            <p:ph idx="7" type="body"/>
          </p:nvPr>
        </p:nvSpPr>
        <p:spPr>
          <a:xfrm>
            <a:off x="6286498" y="1279284"/>
            <a:ext cx="2057100" cy="685800"/>
          </a:xfrm>
          <a:prstGeom prst="chevron">
            <a:avLst>
              <a:gd fmla="val 50000" name="adj"/>
            </a:avLst>
          </a:prstGeom>
          <a:solidFill>
            <a:srgbClr val="41AB9E"/>
          </a:solidFill>
          <a:ln>
            <a:noFill/>
          </a:ln>
          <a:effectLst>
            <a:outerShdw blurRad="25400" rotWithShape="0" algn="tl" dir="2700000" dist="25400">
              <a:schemeClr val="dk1">
                <a:alpha val="40000"/>
              </a:scheme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8" type="body"/>
          </p:nvPr>
        </p:nvSpPr>
        <p:spPr>
          <a:xfrm>
            <a:off x="6286498" y="1965086"/>
            <a:ext cx="17016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 Logo- Vertical color.jpg" id="151" name="Google Shape;151;p24"/>
          <p:cNvPicPr preferRelativeResize="0"/>
          <p:nvPr/>
        </p:nvPicPr>
        <p:blipFill rotWithShape="1">
          <a:blip r:embed="rId2">
            <a:alphaModFix/>
          </a:blip>
          <a:srcRect b="149" l="0" r="0" t="0"/>
          <a:stretch/>
        </p:blipFill>
        <p:spPr>
          <a:xfrm>
            <a:off x="2313719" y="1067691"/>
            <a:ext cx="4516500" cy="30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925" y="314363"/>
            <a:ext cx="4071938" cy="241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800101" y="1132645"/>
            <a:ext cx="75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/Graph">
  <p:cSld name="Chart/Graph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800101" y="1132645"/>
            <a:ext cx="75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None/>
              <a:defRPr b="1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rebuchet MS"/>
              <a:buNone/>
              <a:defRPr b="1" i="0" sz="1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65" name="Google Shape;165;p26"/>
          <p:cNvSpPr/>
          <p:nvPr>
            <p:ph idx="2" type="chart"/>
          </p:nvPr>
        </p:nvSpPr>
        <p:spPr>
          <a:xfrm>
            <a:off x="800100" y="1554006"/>
            <a:ext cx="7543500" cy="30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b="0" i="0" sz="24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70" name="Google Shape;170;p27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0" y="1007628"/>
            <a:ext cx="9144000" cy="45600"/>
          </a:xfrm>
          <a:prstGeom prst="rect">
            <a:avLst/>
          </a:prstGeom>
          <a:solidFill>
            <a:srgbClr val="41AB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 showMasterSp="0">
  <p:cSld name="Blank 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" showMasterSp="0">
  <p:cSld name="Black">
    <p:bg>
      <p:bgPr>
        <a:solidFill>
          <a:srgbClr val="00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0"/>
            <a:ext cx="385763" cy="1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9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L Logo Horizontal Color.png" id="189" name="Google Shape;1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027" y="4263693"/>
            <a:ext cx="237150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b="1" i="0" sz="4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L Logo Horizontal Color.png"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027" y="4263693"/>
            <a:ext cx="2371500" cy="8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b="1" i="0" sz="4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type="obj">
  <p:cSld name="OBJEC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3" name="Google Shape;203;p34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p34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 Logo- Vertical color.jpg" id="210" name="Google Shape;210;p36"/>
          <p:cNvPicPr preferRelativeResize="0"/>
          <p:nvPr/>
        </p:nvPicPr>
        <p:blipFill rotWithShape="1">
          <a:blip r:embed="rId2">
            <a:alphaModFix/>
          </a:blip>
          <a:srcRect b="149" l="0" r="0" t="0"/>
          <a:stretch/>
        </p:blipFill>
        <p:spPr>
          <a:xfrm>
            <a:off x="2313719" y="1067691"/>
            <a:ext cx="4516500" cy="3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6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Palette">
  <p:cSld name="Color Palett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/>
          <p:nvPr/>
        </p:nvSpPr>
        <p:spPr>
          <a:xfrm>
            <a:off x="2903008" y="1547821"/>
            <a:ext cx="1026600" cy="6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 = 255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 = 192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 = 59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2903008" y="2355858"/>
            <a:ext cx="1026600" cy="627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 = 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 = 92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= 92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7"/>
          <p:cNvSpPr/>
          <p:nvPr/>
        </p:nvSpPr>
        <p:spPr>
          <a:xfrm>
            <a:off x="2903008" y="3150098"/>
            <a:ext cx="1026600" cy="627000"/>
          </a:xfrm>
          <a:prstGeom prst="rect">
            <a:avLst/>
          </a:prstGeom>
          <a:solidFill>
            <a:srgbClr val="9399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 = 147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 = 153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 = 158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7"/>
          <p:cNvSpPr/>
          <p:nvPr/>
        </p:nvSpPr>
        <p:spPr>
          <a:xfrm>
            <a:off x="828674" y="1547821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 Yellow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7"/>
          <p:cNvSpPr/>
          <p:nvPr/>
        </p:nvSpPr>
        <p:spPr>
          <a:xfrm>
            <a:off x="828674" y="2355858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Dark Grey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828674" y="3150098"/>
            <a:ext cx="17622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Ariadne Labs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Light Grey</a:t>
            </a:r>
            <a:endParaRPr b="0" i="0" sz="1800" u="none" cap="none" strike="noStrike">
              <a:solidFill>
                <a:srgbClr val="5859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457200" y="416415"/>
            <a:ext cx="8229600" cy="62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Reference Colors (RGB Values)</a:t>
            </a:r>
            <a:endParaRPr b="0" i="0" sz="32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37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37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457200" y="1145381"/>
            <a:ext cx="403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8"/>
          <p:cNvSpPr txBox="1"/>
          <p:nvPr>
            <p:ph idx="2" type="body"/>
          </p:nvPr>
        </p:nvSpPr>
        <p:spPr>
          <a:xfrm>
            <a:off x="4648200" y="1145381"/>
            <a:ext cx="4038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38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38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1" type="subTitle"/>
          </p:nvPr>
        </p:nvSpPr>
        <p:spPr>
          <a:xfrm>
            <a:off x="463275" y="1150594"/>
            <a:ext cx="40401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39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Google Shape;233;p39"/>
          <p:cNvSpPr txBox="1"/>
          <p:nvPr>
            <p:ph idx="2" type="body"/>
          </p:nvPr>
        </p:nvSpPr>
        <p:spPr>
          <a:xfrm>
            <a:off x="457200" y="1696073"/>
            <a:ext cx="40401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3" type="body"/>
          </p:nvPr>
        </p:nvSpPr>
        <p:spPr>
          <a:xfrm>
            <a:off x="4645025" y="1696073"/>
            <a:ext cx="40419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5" name="Google Shape;235;p39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39"/>
          <p:cNvSpPr txBox="1"/>
          <p:nvPr>
            <p:ph idx="4" type="subTitle"/>
          </p:nvPr>
        </p:nvSpPr>
        <p:spPr>
          <a:xfrm>
            <a:off x="4645913" y="1150594"/>
            <a:ext cx="40401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">
  <p:cSld name="Content 4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1" type="subTitle"/>
          </p:nvPr>
        </p:nvSpPr>
        <p:spPr>
          <a:xfrm>
            <a:off x="470875" y="1144894"/>
            <a:ext cx="8229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40"/>
          <p:cNvSpPr txBox="1"/>
          <p:nvPr>
            <p:ph idx="2" type="body"/>
          </p:nvPr>
        </p:nvSpPr>
        <p:spPr>
          <a:xfrm>
            <a:off x="457200" y="1966085"/>
            <a:ext cx="82296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3" name="Google Shape;243;p40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40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">
  <p:cSld name="Content 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457200" y="1966086"/>
            <a:ext cx="40401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1"/>
          <p:cNvSpPr txBox="1"/>
          <p:nvPr>
            <p:ph idx="2" type="body"/>
          </p:nvPr>
        </p:nvSpPr>
        <p:spPr>
          <a:xfrm>
            <a:off x="4645025" y="1966086"/>
            <a:ext cx="40419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0" name="Google Shape;250;p41"/>
          <p:cNvCxnSpPr/>
          <p:nvPr/>
        </p:nvCxnSpPr>
        <p:spPr>
          <a:xfrm>
            <a:off x="457200" y="1036579"/>
            <a:ext cx="8229600" cy="6900"/>
          </a:xfrm>
          <a:prstGeom prst="straightConnector1">
            <a:avLst/>
          </a:prstGeom>
          <a:noFill/>
          <a:ln cap="flat" cmpd="sng" w="12700">
            <a:solidFill>
              <a:srgbClr val="58595B">
                <a:alpha val="6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41"/>
          <p:cNvSpPr txBox="1"/>
          <p:nvPr>
            <p:ph idx="3" type="subTitle"/>
          </p:nvPr>
        </p:nvSpPr>
        <p:spPr>
          <a:xfrm>
            <a:off x="470875" y="1144894"/>
            <a:ext cx="8229600" cy="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41"/>
          <p:cNvSpPr txBox="1"/>
          <p:nvPr/>
        </p:nvSpPr>
        <p:spPr>
          <a:xfrm>
            <a:off x="3124200" y="5004977"/>
            <a:ext cx="2895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Ariadne Labs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1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800100" y="2"/>
            <a:ext cx="7543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50" lIns="121900" spcFirstLastPara="1" rIns="121900" wrap="square" tIns="609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" y="4788901"/>
            <a:ext cx="514350" cy="230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ransition Slide">
  <p:cSld name="TITLE_1">
    <p:bg>
      <p:bgPr>
        <a:gradFill>
          <a:gsLst>
            <a:gs pos="0">
              <a:srgbClr val="41AB9E"/>
            </a:gs>
            <a:gs pos="32000">
              <a:schemeClr val="lt1"/>
            </a:gs>
            <a:gs pos="100000">
              <a:schemeClr val="lt1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idx="1" type="subTitle"/>
          </p:nvPr>
        </p:nvSpPr>
        <p:spPr>
          <a:xfrm>
            <a:off x="1371600" y="2914650"/>
            <a:ext cx="6400800" cy="106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D28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D2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Font typeface="Open Sans"/>
              <a:buNone/>
              <a:defRPr b="1" i="0" sz="4000" u="none" cap="none" strike="noStrike">
                <a:solidFill>
                  <a:srgbClr val="9399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3999E"/>
              </a:buClr>
              <a:buSzPts val="1400"/>
              <a:buNone/>
              <a:defRPr sz="1800">
                <a:solidFill>
                  <a:srgbClr val="93999E"/>
                </a:solidFill>
              </a:defRPr>
            </a:lvl9pPr>
          </a:lstStyle>
          <a:p/>
        </p:txBody>
      </p:sp>
      <p:pic>
        <p:nvPicPr>
          <p:cNvPr id="262" name="Google Shape;26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3275" y="3998717"/>
            <a:ext cx="1930537" cy="114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00100" y="2"/>
            <a:ext cx="75435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rgbClr val="41AB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AB9E"/>
              </a:buClr>
              <a:buSzPts val="1900"/>
              <a:buNone/>
              <a:defRPr sz="2400">
                <a:solidFill>
                  <a:srgbClr val="41AB9E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00100" y="1053347"/>
            <a:ext cx="75435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182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▪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▫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Trebuchet MS"/>
              <a:buChar char="&gt;"/>
              <a:defRPr b="0" i="0" sz="1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881033" y="4767264"/>
            <a:ext cx="34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343900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2" type="sldNum"/>
          </p:nvPr>
        </p:nvSpPr>
        <p:spPr>
          <a:xfrm>
            <a:off x="8084025" y="4767264"/>
            <a:ext cx="68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Clr>
                <a:srgbClr val="000000"/>
              </a:buClr>
              <a:buFont typeface="Arial"/>
              <a:buNone/>
              <a:defRPr/>
            </a:lvl1pPr>
            <a:lvl2pPr lvl="1" rtl="0">
              <a:buClr>
                <a:srgbClr val="000000"/>
              </a:buClr>
              <a:buFont typeface="Arial"/>
              <a:buNone/>
              <a:defRPr/>
            </a:lvl2pPr>
            <a:lvl3pPr lvl="2" rtl="0">
              <a:buClr>
                <a:srgbClr val="000000"/>
              </a:buClr>
              <a:buFont typeface="Arial"/>
              <a:buNone/>
              <a:defRPr/>
            </a:lvl3pPr>
            <a:lvl4pPr lvl="3" rtl="0">
              <a:buClr>
                <a:srgbClr val="000000"/>
              </a:buClr>
              <a:buFont typeface="Arial"/>
              <a:buNone/>
              <a:defRPr/>
            </a:lvl4pPr>
            <a:lvl5pPr lvl="4" rtl="0">
              <a:buClr>
                <a:srgbClr val="000000"/>
              </a:buClr>
              <a:buFont typeface="Arial"/>
              <a:buNone/>
              <a:defRPr/>
            </a:lvl5pPr>
            <a:lvl6pPr lvl="5" rtl="0">
              <a:buClr>
                <a:srgbClr val="000000"/>
              </a:buClr>
              <a:buFont typeface="Arial"/>
              <a:buNone/>
              <a:defRPr/>
            </a:lvl6pPr>
            <a:lvl7pPr lvl="6" rtl="0">
              <a:buClr>
                <a:srgbClr val="000000"/>
              </a:buClr>
              <a:buFont typeface="Arial"/>
              <a:buNone/>
              <a:defRPr/>
            </a:lvl7pPr>
            <a:lvl8pPr lvl="7" rtl="0">
              <a:buClr>
                <a:srgbClr val="000000"/>
              </a:buClr>
              <a:buFont typeface="Arial"/>
              <a:buNone/>
              <a:defRPr/>
            </a:lvl8pPr>
            <a:lvl9pPr lvl="8" rtl="0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mngnjwQLbs4stSztEnnX2MloSAx2Lb-z/view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it-JD3rIsUZZ3sKFAeh_BU4rZL-kUELi/view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TBh37TTSkbEp6dCr7Q5QzpYuWjVpqlwS/view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idx="1" type="subTitle"/>
          </p:nvPr>
        </p:nvSpPr>
        <p:spPr>
          <a:xfrm>
            <a:off x="1506050" y="3374637"/>
            <a:ext cx="6400800" cy="1062000"/>
          </a:xfrm>
          <a:prstGeom prst="rect">
            <a:avLst/>
          </a:prstGeom>
        </p:spPr>
        <p:txBody>
          <a:bodyPr anchorCtr="0" anchor="t" bIns="60925" lIns="121900" spcFirstLastPara="1" rIns="121900" wrap="square" tIns="18287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30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2020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269" name="Google Shape;269;p4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Evidence and UpToDate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Module 2: Personalizing the User Experience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</a:rPr>
              <a:t>Topic Navigation and Functionality</a:t>
            </a:r>
            <a:endParaRPr>
              <a:solidFill>
                <a:srgbClr val="0097A7"/>
              </a:solidFill>
            </a:endParaRPr>
          </a:p>
        </p:txBody>
      </p:sp>
      <p:sp>
        <p:nvSpPr>
          <p:cNvPr id="353" name="Google Shape;353;p53"/>
          <p:cNvSpPr txBox="1"/>
          <p:nvPr>
            <p:ph idx="1" type="body"/>
          </p:nvPr>
        </p:nvSpPr>
        <p:spPr>
          <a:xfrm>
            <a:off x="457200" y="992975"/>
            <a:ext cx="8229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References and full-text Research Articles</a:t>
            </a:r>
            <a:r>
              <a:rPr lang="en" sz="1400"/>
              <a:t> – clicking on an in-text citation brings up the full reference and abstract, which you can then access </a:t>
            </a:r>
            <a:r>
              <a:rPr b="1" lang="en" sz="1400"/>
              <a:t>through HINARI</a:t>
            </a:r>
            <a:r>
              <a:rPr lang="en" sz="1400"/>
              <a:t> to read more about the topic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53000"/>
            <a:ext cx="8839199" cy="2142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3"/>
          <p:cNvSpPr/>
          <p:nvPr/>
        </p:nvSpPr>
        <p:spPr>
          <a:xfrm>
            <a:off x="136850" y="2839750"/>
            <a:ext cx="8872800" cy="2189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53"/>
          <p:cNvGrpSpPr/>
          <p:nvPr/>
        </p:nvGrpSpPr>
        <p:grpSpPr>
          <a:xfrm>
            <a:off x="228588" y="2004294"/>
            <a:ext cx="7134225" cy="809625"/>
            <a:chOff x="228588" y="1967113"/>
            <a:chExt cx="7134225" cy="809625"/>
          </a:xfrm>
        </p:grpSpPr>
        <p:pic>
          <p:nvPicPr>
            <p:cNvPr id="357" name="Google Shape;357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588" y="1967113"/>
              <a:ext cx="7134225" cy="809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53"/>
            <p:cNvSpPr/>
            <p:nvPr/>
          </p:nvSpPr>
          <p:spPr>
            <a:xfrm>
              <a:off x="2132675" y="2452000"/>
              <a:ext cx="330600" cy="273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53"/>
          <p:cNvSpPr/>
          <p:nvPr/>
        </p:nvSpPr>
        <p:spPr>
          <a:xfrm flipH="1" rot="10800000">
            <a:off x="7241950" y="2144227"/>
            <a:ext cx="615900" cy="554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</a:rPr>
              <a:t>References and Full-Text Research Articles</a:t>
            </a:r>
            <a:endParaRPr>
              <a:solidFill>
                <a:srgbClr val="0097A7"/>
              </a:solidFill>
            </a:endParaRPr>
          </a:p>
        </p:txBody>
      </p:sp>
      <p:pic>
        <p:nvPicPr>
          <p:cNvPr id="365" name="Google Shape;365;p54" title="Full Text Research Artic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7187" y="1141801"/>
            <a:ext cx="6111375" cy="38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</a:rPr>
              <a:t>Topic Navigation and Functionality</a:t>
            </a:r>
            <a:endParaRPr>
              <a:solidFill>
                <a:srgbClr val="0097A7"/>
              </a:solidFill>
            </a:endParaRPr>
          </a:p>
        </p:txBody>
      </p:sp>
      <p:sp>
        <p:nvSpPr>
          <p:cNvPr id="371" name="Google Shape;371;p55"/>
          <p:cNvSpPr txBox="1"/>
          <p:nvPr/>
        </p:nvSpPr>
        <p:spPr>
          <a:xfrm>
            <a:off x="650075" y="1043112"/>
            <a:ext cx="78579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Graded Recommendations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 All recommendations are associated with grades that address the strength of the recommendation and the quality of supporting evidence</a:t>
            </a:r>
            <a:endParaRPr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2" name="Google Shape;37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21357"/>
            <a:ext cx="9144000" cy="1814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55"/>
          <p:cNvGrpSpPr/>
          <p:nvPr/>
        </p:nvGrpSpPr>
        <p:grpSpPr>
          <a:xfrm>
            <a:off x="152400" y="1910625"/>
            <a:ext cx="6638925" cy="1234525"/>
            <a:chOff x="152400" y="1986825"/>
            <a:chExt cx="6638925" cy="1234525"/>
          </a:xfrm>
        </p:grpSpPr>
        <p:pic>
          <p:nvPicPr>
            <p:cNvPr id="374" name="Google Shape;374;p55"/>
            <p:cNvPicPr preferRelativeResize="0"/>
            <p:nvPr/>
          </p:nvPicPr>
          <p:blipFill rotWithShape="1">
            <a:blip r:embed="rId4">
              <a:alphaModFix/>
            </a:blip>
            <a:srcRect b="9064" l="0" r="0" t="5662"/>
            <a:stretch/>
          </p:blipFill>
          <p:spPr>
            <a:xfrm>
              <a:off x="152400" y="1986825"/>
              <a:ext cx="6638925" cy="123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55"/>
            <p:cNvSpPr/>
            <p:nvPr/>
          </p:nvSpPr>
          <p:spPr>
            <a:xfrm>
              <a:off x="342150" y="2509025"/>
              <a:ext cx="912300" cy="228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55"/>
          <p:cNvSpPr/>
          <p:nvPr/>
        </p:nvSpPr>
        <p:spPr>
          <a:xfrm>
            <a:off x="68425" y="3193300"/>
            <a:ext cx="9075600" cy="1814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5"/>
          <p:cNvSpPr/>
          <p:nvPr/>
        </p:nvSpPr>
        <p:spPr>
          <a:xfrm flipH="1" rot="10800000">
            <a:off x="6816575" y="2181075"/>
            <a:ext cx="1321800" cy="8820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6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</a:rPr>
              <a:t>Graded Recommendations</a:t>
            </a:r>
            <a:endParaRPr>
              <a:solidFill>
                <a:srgbClr val="0097A7"/>
              </a:solidFill>
            </a:endParaRPr>
          </a:p>
        </p:txBody>
      </p:sp>
      <p:pic>
        <p:nvPicPr>
          <p:cNvPr id="383" name="Google Shape;383;p56" title="Graded Recommendatio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963" y="1130930"/>
            <a:ext cx="6124075" cy="382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</a:rPr>
              <a:t>Topic Navigation and Functionality</a:t>
            </a:r>
            <a:endParaRPr>
              <a:solidFill>
                <a:srgbClr val="0097A7"/>
              </a:solidFill>
            </a:endParaRPr>
          </a:p>
        </p:txBody>
      </p:sp>
      <p:sp>
        <p:nvSpPr>
          <p:cNvPr id="389" name="Google Shape;389;p57"/>
          <p:cNvSpPr txBox="1"/>
          <p:nvPr>
            <p:ph idx="1" type="body"/>
          </p:nvPr>
        </p:nvSpPr>
        <p:spPr>
          <a:xfrm>
            <a:off x="513200" y="1069175"/>
            <a:ext cx="8173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Drug Referencing</a:t>
            </a:r>
            <a:r>
              <a:rPr lang="en" sz="1400"/>
              <a:t> – clicking on the drug name within the search result brings up that drug’s Lexicomp page, which describes dosing, contraindications, drug interactions, etc. 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700" y="2852075"/>
            <a:ext cx="6896100" cy="1838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57"/>
          <p:cNvGrpSpPr/>
          <p:nvPr/>
        </p:nvGrpSpPr>
        <p:grpSpPr>
          <a:xfrm>
            <a:off x="152400" y="1783150"/>
            <a:ext cx="6467475" cy="1019175"/>
            <a:chOff x="152400" y="1783150"/>
            <a:chExt cx="6467475" cy="1019175"/>
          </a:xfrm>
        </p:grpSpPr>
        <p:pic>
          <p:nvPicPr>
            <p:cNvPr id="392" name="Google Shape;392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783150"/>
              <a:ext cx="6467475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57"/>
            <p:cNvSpPr/>
            <p:nvPr/>
          </p:nvSpPr>
          <p:spPr>
            <a:xfrm>
              <a:off x="399175" y="1824750"/>
              <a:ext cx="1094700" cy="228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57"/>
          <p:cNvSpPr/>
          <p:nvPr/>
        </p:nvSpPr>
        <p:spPr>
          <a:xfrm>
            <a:off x="1836150" y="2931000"/>
            <a:ext cx="6797100" cy="1759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 rot="5400000">
            <a:off x="475575" y="3173700"/>
            <a:ext cx="1321800" cy="8820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1AB9E"/>
                </a:solidFill>
              </a:rPr>
              <a:t>Contents</a:t>
            </a:r>
            <a:endParaRPr sz="4000">
              <a:solidFill>
                <a:srgbClr val="41AB9E"/>
              </a:solidFill>
            </a:endParaRPr>
          </a:p>
        </p:txBody>
      </p:sp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457200" y="1145381"/>
            <a:ext cx="82296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AutoNum type="arabicPeriod"/>
            </a:pPr>
            <a:r>
              <a:rPr lang="en" sz="3000"/>
              <a:t>How to Conduct a Search 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Personalizing the User Experience</a:t>
            </a:r>
            <a:endParaRPr sz="3000"/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SzPts val="3000"/>
              <a:buFont typeface="Open Sans"/>
              <a:buAutoNum type="arabicPeriod"/>
            </a:pPr>
            <a:r>
              <a:rPr lang="en" sz="3000"/>
              <a:t>Topic Navigation and Functionality</a:t>
            </a:r>
            <a:endParaRPr sz="3000"/>
          </a:p>
        </p:txBody>
      </p:sp>
      <p:sp>
        <p:nvSpPr>
          <p:cNvPr id="277" name="Google Shape;277;p45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How to use the Search Box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283" name="Google Shape;283;p46"/>
          <p:cNvSpPr txBox="1"/>
          <p:nvPr>
            <p:ph idx="1" type="body"/>
          </p:nvPr>
        </p:nvSpPr>
        <p:spPr>
          <a:xfrm>
            <a:off x="5447500" y="1145375"/>
            <a:ext cx="32394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•"/>
            </a:pPr>
            <a:r>
              <a:rPr lang="en" sz="1600"/>
              <a:t>In the search bar, search by </a:t>
            </a:r>
            <a:r>
              <a:rPr b="1" lang="en" sz="1600"/>
              <a:t>disease</a:t>
            </a:r>
            <a:r>
              <a:rPr lang="en" sz="1600"/>
              <a:t>, </a:t>
            </a:r>
            <a:r>
              <a:rPr b="1" lang="en" sz="1600"/>
              <a:t>symptom</a:t>
            </a:r>
            <a:r>
              <a:rPr lang="en" sz="1600"/>
              <a:t>, </a:t>
            </a:r>
            <a:r>
              <a:rPr b="1" lang="en" sz="1600"/>
              <a:t>lab abnormality</a:t>
            </a:r>
            <a:r>
              <a:rPr lang="en" sz="1600"/>
              <a:t>, </a:t>
            </a:r>
            <a:r>
              <a:rPr b="1" lang="en" sz="1600"/>
              <a:t>procedure</a:t>
            </a:r>
            <a:r>
              <a:rPr lang="en" sz="1600"/>
              <a:t>, or </a:t>
            </a:r>
            <a:r>
              <a:rPr b="1" lang="en" sz="1600"/>
              <a:t>drug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•"/>
            </a:pPr>
            <a:r>
              <a:rPr lang="en" sz="1600"/>
              <a:t>UpToDate will suggest search terms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•"/>
            </a:pPr>
            <a:r>
              <a:rPr lang="en" sz="1600"/>
              <a:t>UpToDate also allows for searches in Spanish, French, English, Chinese, Japanese, German, Portuguese, and Italian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84" name="Google Shape;2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49" y="1097049"/>
            <a:ext cx="5143570" cy="38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UpToDate Search Results Page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290" name="Google Shape;290;p47"/>
          <p:cNvSpPr txBox="1"/>
          <p:nvPr>
            <p:ph idx="1" type="body"/>
          </p:nvPr>
        </p:nvSpPr>
        <p:spPr>
          <a:xfrm>
            <a:off x="5563421" y="1069175"/>
            <a:ext cx="3239400" cy="34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•"/>
            </a:pPr>
            <a:r>
              <a:rPr lang="en" sz="1400"/>
              <a:t>Topics are displayed by relevance criteria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•"/>
            </a:pPr>
            <a:r>
              <a:rPr lang="en" sz="1400"/>
              <a:t>To filter a search, select </a:t>
            </a:r>
            <a:r>
              <a:rPr i="1" lang="en" sz="1400"/>
              <a:t>All</a:t>
            </a:r>
            <a:r>
              <a:rPr lang="en" sz="1400"/>
              <a:t>, </a:t>
            </a:r>
            <a:r>
              <a:rPr i="1" lang="en" sz="1400"/>
              <a:t>Adult</a:t>
            </a:r>
            <a:r>
              <a:rPr lang="en" sz="1400"/>
              <a:t>, </a:t>
            </a:r>
            <a:r>
              <a:rPr i="1" lang="en" sz="1400"/>
              <a:t>Pediatric</a:t>
            </a:r>
            <a:r>
              <a:rPr lang="en" sz="1400"/>
              <a:t>, </a:t>
            </a:r>
            <a:r>
              <a:rPr i="1" lang="en" sz="1400"/>
              <a:t>Patient,</a:t>
            </a:r>
            <a:r>
              <a:rPr lang="en" sz="1400"/>
              <a:t> or </a:t>
            </a:r>
            <a:r>
              <a:rPr i="1" lang="en" sz="1400"/>
              <a:t>Graphics</a:t>
            </a:r>
            <a:r>
              <a:rPr lang="en" sz="1400"/>
              <a:t> at the top of the screen under the search bar</a:t>
            </a:r>
            <a:endParaRPr sz="14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Adult</a:t>
            </a:r>
            <a:r>
              <a:rPr lang="en" sz="1200"/>
              <a:t>: clinical content relevant to adult patients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Pediatrics</a:t>
            </a:r>
            <a:r>
              <a:rPr lang="en" sz="1200"/>
              <a:t>: clinical content relevant to pediatric patients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Patient</a:t>
            </a:r>
            <a:r>
              <a:rPr lang="en" sz="1200"/>
              <a:t>: patient-focused resources (i.e. patient education)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Graphics</a:t>
            </a:r>
            <a:r>
              <a:rPr lang="en" sz="1200"/>
              <a:t>: over 30,000 graphics available, can be exported directly to PowerPoint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291" name="Google Shape;291;p47"/>
          <p:cNvPicPr preferRelativeResize="0"/>
          <p:nvPr/>
        </p:nvPicPr>
        <p:blipFill rotWithShape="1">
          <a:blip r:embed="rId3">
            <a:alphaModFix/>
          </a:blip>
          <a:srcRect b="0" l="0" r="11308" t="0"/>
          <a:stretch/>
        </p:blipFill>
        <p:spPr>
          <a:xfrm>
            <a:off x="295875" y="1526375"/>
            <a:ext cx="5368775" cy="25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7"/>
          <p:cNvSpPr/>
          <p:nvPr/>
        </p:nvSpPr>
        <p:spPr>
          <a:xfrm>
            <a:off x="273720" y="2634466"/>
            <a:ext cx="2919600" cy="273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1AB9E"/>
                </a:solidFill>
              </a:rPr>
              <a:t>Personalizing the User Experience</a:t>
            </a:r>
            <a:endParaRPr sz="3700">
              <a:solidFill>
                <a:srgbClr val="41AB9E"/>
              </a:solidFill>
            </a:endParaRPr>
          </a:p>
        </p:txBody>
      </p:sp>
      <p:sp>
        <p:nvSpPr>
          <p:cNvPr id="299" name="Google Shape;299;p48"/>
          <p:cNvSpPr txBox="1"/>
          <p:nvPr>
            <p:ph idx="1" type="body"/>
          </p:nvPr>
        </p:nvSpPr>
        <p:spPr>
          <a:xfrm>
            <a:off x="457150" y="3445525"/>
            <a:ext cx="8229600" cy="13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View a </a:t>
            </a:r>
            <a:r>
              <a:rPr b="1" lang="en" sz="1400"/>
              <a:t>history</a:t>
            </a:r>
            <a:r>
              <a:rPr lang="en" sz="1400"/>
              <a:t> of content you have previously read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Keep track of </a:t>
            </a:r>
            <a:r>
              <a:rPr b="1" lang="en" sz="1400"/>
              <a:t>updates</a:t>
            </a:r>
            <a:r>
              <a:rPr lang="en" sz="1400"/>
              <a:t> to topics you visit most frequently - an </a:t>
            </a:r>
            <a:r>
              <a:rPr lang="en" sz="1400">
                <a:solidFill>
                  <a:srgbClr val="FF9900"/>
                </a:solidFill>
              </a:rPr>
              <a:t>orange dot </a:t>
            </a:r>
            <a:r>
              <a:rPr lang="en" sz="1400"/>
              <a:t>next to a topic indicates the topic has been updated since your last viewing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" sz="1400"/>
              <a:t>Bookmark</a:t>
            </a:r>
            <a:r>
              <a:rPr lang="en" sz="1400"/>
              <a:t> UpToDate topics you wish to revisit</a:t>
            </a:r>
            <a:endParaRPr sz="1400"/>
          </a:p>
        </p:txBody>
      </p:sp>
      <p:sp>
        <p:nvSpPr>
          <p:cNvPr id="300" name="Google Shape;300;p48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48"/>
          <p:cNvGrpSpPr/>
          <p:nvPr/>
        </p:nvGrpSpPr>
        <p:grpSpPr>
          <a:xfrm>
            <a:off x="1498488" y="1250850"/>
            <a:ext cx="5629275" cy="2133600"/>
            <a:chOff x="1498488" y="1250850"/>
            <a:chExt cx="5629275" cy="2133600"/>
          </a:xfrm>
        </p:grpSpPr>
        <p:grpSp>
          <p:nvGrpSpPr>
            <p:cNvPr id="302" name="Google Shape;302;p48"/>
            <p:cNvGrpSpPr/>
            <p:nvPr/>
          </p:nvGrpSpPr>
          <p:grpSpPr>
            <a:xfrm>
              <a:off x="1498488" y="1250850"/>
              <a:ext cx="5629275" cy="2133600"/>
              <a:chOff x="1498488" y="1250850"/>
              <a:chExt cx="5629275" cy="2133600"/>
            </a:xfrm>
          </p:grpSpPr>
          <p:pic>
            <p:nvPicPr>
              <p:cNvPr id="303" name="Google Shape;303;p4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98488" y="1250850"/>
                <a:ext cx="5629275" cy="2133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48"/>
              <p:cNvSpPr/>
              <p:nvPr/>
            </p:nvSpPr>
            <p:spPr>
              <a:xfrm>
                <a:off x="1574025" y="1274732"/>
                <a:ext cx="3272100" cy="4215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5" name="Google Shape;305;p48"/>
            <p:cNvSpPr/>
            <p:nvPr/>
          </p:nvSpPr>
          <p:spPr>
            <a:xfrm>
              <a:off x="1660794" y="2900181"/>
              <a:ext cx="247800" cy="2232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1AB9E"/>
                </a:solidFill>
              </a:rPr>
              <a:t>Personalizing the User Experience</a:t>
            </a:r>
            <a:endParaRPr sz="3700">
              <a:solidFill>
                <a:srgbClr val="41AB9E"/>
              </a:solidFill>
            </a:endParaRPr>
          </a:p>
        </p:txBody>
      </p:sp>
      <p:sp>
        <p:nvSpPr>
          <p:cNvPr id="312" name="Google Shape;312;p49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3" name="Google Shape;313;p49" title="UpToDate Personalized User Experienc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472" y="1154005"/>
            <a:ext cx="6611050" cy="371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1AB9E"/>
                </a:solidFill>
              </a:rPr>
              <a:t>Topic Navigation and Functionality</a:t>
            </a:r>
            <a:endParaRPr sz="3600">
              <a:solidFill>
                <a:srgbClr val="41AB9E"/>
              </a:solidFill>
            </a:endParaRPr>
          </a:p>
        </p:txBody>
      </p:sp>
      <p:sp>
        <p:nvSpPr>
          <p:cNvPr id="320" name="Google Shape;320;p50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1" name="Google Shape;321;p50"/>
          <p:cNvGrpSpPr/>
          <p:nvPr/>
        </p:nvGrpSpPr>
        <p:grpSpPr>
          <a:xfrm>
            <a:off x="0" y="1273967"/>
            <a:ext cx="9144001" cy="3282115"/>
            <a:chOff x="0" y="1312985"/>
            <a:chExt cx="9144001" cy="3282115"/>
          </a:xfrm>
        </p:grpSpPr>
        <p:pic>
          <p:nvPicPr>
            <p:cNvPr id="322" name="Google Shape;322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312985"/>
              <a:ext cx="9144001" cy="3269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50"/>
            <p:cNvSpPr/>
            <p:nvPr/>
          </p:nvSpPr>
          <p:spPr>
            <a:xfrm>
              <a:off x="72950" y="1325400"/>
              <a:ext cx="2626500" cy="32697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1AB9E"/>
                </a:solidFill>
              </a:rPr>
              <a:t>Topic Navigation and Functionality</a:t>
            </a:r>
            <a:endParaRPr>
              <a:solidFill>
                <a:srgbClr val="41AB9E"/>
              </a:solidFill>
            </a:endParaRPr>
          </a:p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4572000" y="1093963"/>
            <a:ext cx="41148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 sz="1400"/>
              <a:t>Topic Outline</a:t>
            </a:r>
            <a:r>
              <a:rPr lang="en" sz="1400"/>
              <a:t> – provides a table of contents for the topic; at the bottom, find links to related topics if this search did not yield what you were looking for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59603"/>
            <a:ext cx="34290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66" y="1286375"/>
            <a:ext cx="3675234" cy="34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1"/>
          <p:cNvSpPr/>
          <p:nvPr/>
        </p:nvSpPr>
        <p:spPr>
          <a:xfrm>
            <a:off x="593050" y="2611675"/>
            <a:ext cx="1551000" cy="410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1"/>
          <p:cNvSpPr/>
          <p:nvPr/>
        </p:nvSpPr>
        <p:spPr>
          <a:xfrm>
            <a:off x="2561900" y="2657294"/>
            <a:ext cx="1857600" cy="2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1908" y="2353400"/>
            <a:ext cx="4475893" cy="20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1"/>
          <p:cNvSpPr/>
          <p:nvPr/>
        </p:nvSpPr>
        <p:spPr>
          <a:xfrm>
            <a:off x="4584675" y="2349350"/>
            <a:ext cx="4493400" cy="209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/>
          <p:nvPr>
            <p:ph type="title"/>
          </p:nvPr>
        </p:nvSpPr>
        <p:spPr>
          <a:xfrm>
            <a:off x="457200" y="205978"/>
            <a:ext cx="8229600" cy="82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1AB9E"/>
                </a:solidFill>
              </a:rPr>
              <a:t>Topic Navigation and Functionality</a:t>
            </a:r>
            <a:endParaRPr sz="3600">
              <a:solidFill>
                <a:srgbClr val="41AB9E"/>
              </a:solidFill>
            </a:endParaRPr>
          </a:p>
        </p:txBody>
      </p:sp>
      <p:sp>
        <p:nvSpPr>
          <p:cNvPr id="342" name="Google Shape;342;p52"/>
          <p:cNvSpPr txBox="1"/>
          <p:nvPr>
            <p:ph idx="12" type="sldNum"/>
          </p:nvPr>
        </p:nvSpPr>
        <p:spPr>
          <a:xfrm>
            <a:off x="7010400" y="4999049"/>
            <a:ext cx="2133600" cy="1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52"/>
          <p:cNvSpPr txBox="1"/>
          <p:nvPr/>
        </p:nvSpPr>
        <p:spPr>
          <a:xfrm>
            <a:off x="501800" y="1073560"/>
            <a:ext cx="81315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Search Bar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– use to search within the topic for specifics (i.e. ‘complications’ or the name of a medication)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Bookmark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– click “bookmark” on the top right corner to save the current page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4" name="Google Shape;344;p52"/>
          <p:cNvGrpSpPr/>
          <p:nvPr/>
        </p:nvGrpSpPr>
        <p:grpSpPr>
          <a:xfrm>
            <a:off x="152400" y="2018278"/>
            <a:ext cx="8839200" cy="2925814"/>
            <a:chOff x="152400" y="2018278"/>
            <a:chExt cx="8839200" cy="2925814"/>
          </a:xfrm>
        </p:grpSpPr>
        <p:pic>
          <p:nvPicPr>
            <p:cNvPr id="345" name="Google Shape;345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2018278"/>
              <a:ext cx="8839200" cy="2925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52"/>
            <p:cNvSpPr/>
            <p:nvPr/>
          </p:nvSpPr>
          <p:spPr>
            <a:xfrm>
              <a:off x="4105675" y="2421423"/>
              <a:ext cx="2030100" cy="330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2"/>
            <p:cNvSpPr/>
            <p:nvPr/>
          </p:nvSpPr>
          <p:spPr>
            <a:xfrm>
              <a:off x="7903425" y="2425552"/>
              <a:ext cx="980700" cy="330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riadne Labs">
      <a:dk1>
        <a:srgbClr val="FFC03B"/>
      </a:dk1>
      <a:lt1>
        <a:srgbClr val="FFFFFF"/>
      </a:lt1>
      <a:dk2>
        <a:srgbClr val="5C5C5C"/>
      </a:dk2>
      <a:lt2>
        <a:srgbClr val="93999E"/>
      </a:lt2>
      <a:accent1>
        <a:srgbClr val="00ADC5"/>
      </a:accent1>
      <a:accent2>
        <a:srgbClr val="92236E"/>
      </a:accent2>
      <a:accent3>
        <a:srgbClr val="ABC032"/>
      </a:accent3>
      <a:accent4>
        <a:srgbClr val="008679"/>
      </a:accent4>
      <a:accent5>
        <a:srgbClr val="F15A22"/>
      </a:accent5>
      <a:accent6>
        <a:srgbClr val="11607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tter Evidence Slides">
  <a:themeElements>
    <a:clrScheme name="Ariadne Labs Colors">
      <a:dk1>
        <a:srgbClr val="5C5C5C"/>
      </a:dk1>
      <a:lt1>
        <a:srgbClr val="FFFFFF"/>
      </a:lt1>
      <a:dk2>
        <a:srgbClr val="000000"/>
      </a:dk2>
      <a:lt2>
        <a:srgbClr val="93999E"/>
      </a:lt2>
      <a:accent1>
        <a:srgbClr val="FBB040"/>
      </a:accent1>
      <a:accent2>
        <a:srgbClr val="00ADC5"/>
      </a:accent2>
      <a:accent3>
        <a:srgbClr val="92236F"/>
      </a:accent3>
      <a:accent4>
        <a:srgbClr val="FFC03B"/>
      </a:accent4>
      <a:accent5>
        <a:srgbClr val="008679"/>
      </a:accent5>
      <a:accent6>
        <a:srgbClr val="F47521"/>
      </a:accent6>
      <a:hlink>
        <a:srgbClr val="11607A"/>
      </a:hlink>
      <a:folHlink>
        <a:srgbClr val="1160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