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4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3.xml"/><Relationship Id="rId21" Type="http://schemas.openxmlformats.org/officeDocument/2006/relationships/font" Target="fonts/OpenSans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regular.fntdata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028d13a8e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028d13a8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8028d13a8e_0_1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f9566ec6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f9566ec6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7b826a841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7b826a84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77b826a841_0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028d13a8e_0_3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028d13a8e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8028d13a8e_0_3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028d13a8e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028d13a8e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f9566ec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f9566ec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028d13a8e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028d13a8e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028d13a8e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028d13a8e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Please note: the drug interactions tool allows you to search interactions that aren’t medical drugs, for example: green tea, alcohol, St. John’s Wart, etc.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f9566ec6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f9566ec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Please note: the drug interactions tool allows you to search interactions that aren’t medical drugs, for example: green tea, alcohol, St. John’s Wart, etc.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028d13a8e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028d13a8e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f9566ec6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f9566ec6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ransition Slide">
  <p:cSld name="TITLE_1">
    <p:bg>
      <p:bgPr>
        <a:gradFill>
          <a:gsLst>
            <a:gs pos="0">
              <a:srgbClr val="41AB9E"/>
            </a:gs>
            <a:gs pos="32000">
              <a:schemeClr val="lt1"/>
            </a:gs>
            <a:gs pos="100000">
              <a:schemeClr val="lt1"/>
            </a:gs>
            <a:gs pos="100000">
              <a:srgbClr val="737373"/>
            </a:gs>
          </a:gsLst>
          <a:lin ang="5400012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2400"/>
              <a:buFont typeface="Open Sans"/>
              <a:buNone/>
              <a:defRPr b="1" i="0" sz="4000" u="none" cap="none" strike="noStrike">
                <a:solidFill>
                  <a:srgbClr val="9399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53275" y="3998717"/>
            <a:ext cx="1930537" cy="11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800100" y="1053347"/>
            <a:ext cx="75435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800100" y="1051560"/>
            <a:ext cx="3714900" cy="3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629152" y="1051560"/>
            <a:ext cx="3714900" cy="3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Caption">
  <p:cSld name="Two Content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800100" y="1056399"/>
            <a:ext cx="3714900" cy="3127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2" y="1056399"/>
            <a:ext cx="3714900" cy="3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7"/>
          <p:cNvSpPr txBox="1"/>
          <p:nvPr>
            <p:ph idx="3" type="body"/>
          </p:nvPr>
        </p:nvSpPr>
        <p:spPr>
          <a:xfrm>
            <a:off x="800100" y="4178281"/>
            <a:ext cx="3714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▫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&gt;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Caption">
  <p:cSld name="Full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800101" y="1056400"/>
            <a:ext cx="7543500" cy="327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800100" y="4326980"/>
            <a:ext cx="7543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▫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&gt;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800100" y="1056921"/>
            <a:ext cx="3698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800100" y="1478282"/>
            <a:ext cx="3698100" cy="3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3" type="body"/>
          </p:nvPr>
        </p:nvSpPr>
        <p:spPr>
          <a:xfrm>
            <a:off x="4629152" y="1056921"/>
            <a:ext cx="37149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4" type="body"/>
          </p:nvPr>
        </p:nvSpPr>
        <p:spPr>
          <a:xfrm>
            <a:off x="4629152" y="1478282"/>
            <a:ext cx="3714900" cy="3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Comparison">
  <p:cSld name="Color Comparis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800100" y="1279287"/>
            <a:ext cx="3698100" cy="421500"/>
          </a:xfrm>
          <a:prstGeom prst="rect">
            <a:avLst/>
          </a:prstGeom>
          <a:solidFill>
            <a:srgbClr val="41AB9E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800100" y="1700648"/>
            <a:ext cx="3698100" cy="294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3" type="body"/>
          </p:nvPr>
        </p:nvSpPr>
        <p:spPr>
          <a:xfrm>
            <a:off x="4629152" y="1279287"/>
            <a:ext cx="3714900" cy="421500"/>
          </a:xfrm>
          <a:prstGeom prst="rect">
            <a:avLst/>
          </a:prstGeom>
          <a:solidFill>
            <a:srgbClr val="41AB9E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4" type="body"/>
          </p:nvPr>
        </p:nvSpPr>
        <p:spPr>
          <a:xfrm>
            <a:off x="4629152" y="1700648"/>
            <a:ext cx="3714900" cy="294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ections">
  <p:cSld name="Three Sectio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800099" y="1279284"/>
            <a:ext cx="2286000" cy="6858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800103" y="1965086"/>
            <a:ext cx="2286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18" name="Google Shape;118;p21"/>
          <p:cNvSpPr txBox="1"/>
          <p:nvPr>
            <p:ph idx="3" type="body"/>
          </p:nvPr>
        </p:nvSpPr>
        <p:spPr>
          <a:xfrm>
            <a:off x="3428999" y="1279284"/>
            <a:ext cx="2286000" cy="6858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4" type="body"/>
          </p:nvPr>
        </p:nvSpPr>
        <p:spPr>
          <a:xfrm>
            <a:off x="3429001" y="1965086"/>
            <a:ext cx="2286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5" type="body"/>
          </p:nvPr>
        </p:nvSpPr>
        <p:spPr>
          <a:xfrm>
            <a:off x="6057898" y="1279284"/>
            <a:ext cx="2286000" cy="6858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6" type="body"/>
          </p:nvPr>
        </p:nvSpPr>
        <p:spPr>
          <a:xfrm>
            <a:off x="6057902" y="1965086"/>
            <a:ext cx="2286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ections Horizontal">
  <p:cSld name="Three Sections Horizontal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800099" y="1279284"/>
            <a:ext cx="2286000" cy="9144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3321171" y="1279285"/>
            <a:ext cx="50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80025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30" name="Google Shape;130;p22"/>
          <p:cNvSpPr txBox="1"/>
          <p:nvPr>
            <p:ph idx="3" type="body"/>
          </p:nvPr>
        </p:nvSpPr>
        <p:spPr>
          <a:xfrm>
            <a:off x="800099" y="2503565"/>
            <a:ext cx="2286000" cy="9144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4" type="body"/>
          </p:nvPr>
        </p:nvSpPr>
        <p:spPr>
          <a:xfrm>
            <a:off x="3321172" y="2465343"/>
            <a:ext cx="50229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5" type="body"/>
          </p:nvPr>
        </p:nvSpPr>
        <p:spPr>
          <a:xfrm>
            <a:off x="800099" y="3727847"/>
            <a:ext cx="2286000" cy="9144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6" type="body"/>
          </p:nvPr>
        </p:nvSpPr>
        <p:spPr>
          <a:xfrm>
            <a:off x="3321171" y="3727847"/>
            <a:ext cx="50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s">
  <p:cSld name="Arrow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>
            <p:ph idx="1" type="body"/>
          </p:nvPr>
        </p:nvSpPr>
        <p:spPr>
          <a:xfrm>
            <a:off x="800099" y="1279284"/>
            <a:ext cx="2057100" cy="685800"/>
          </a:xfrm>
          <a:prstGeom prst="homePlate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2" type="body"/>
          </p:nvPr>
        </p:nvSpPr>
        <p:spPr>
          <a:xfrm>
            <a:off x="800104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42" name="Google Shape;142;p23"/>
          <p:cNvSpPr/>
          <p:nvPr>
            <p:ph idx="3" type="body"/>
          </p:nvPr>
        </p:nvSpPr>
        <p:spPr>
          <a:xfrm>
            <a:off x="2628899" y="1279284"/>
            <a:ext cx="2057100" cy="685800"/>
          </a:xfrm>
          <a:prstGeom prst="chevron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4" type="body"/>
          </p:nvPr>
        </p:nvSpPr>
        <p:spPr>
          <a:xfrm>
            <a:off x="2628900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4" name="Google Shape;144;p23"/>
          <p:cNvSpPr/>
          <p:nvPr>
            <p:ph idx="5" type="body"/>
          </p:nvPr>
        </p:nvSpPr>
        <p:spPr>
          <a:xfrm>
            <a:off x="4457698" y="1279284"/>
            <a:ext cx="2057100" cy="685800"/>
          </a:xfrm>
          <a:prstGeom prst="chevron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6" type="body"/>
          </p:nvPr>
        </p:nvSpPr>
        <p:spPr>
          <a:xfrm>
            <a:off x="4457700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Google Shape;146;p23"/>
          <p:cNvSpPr/>
          <p:nvPr>
            <p:ph idx="7" type="body"/>
          </p:nvPr>
        </p:nvSpPr>
        <p:spPr>
          <a:xfrm>
            <a:off x="6286498" y="1279284"/>
            <a:ext cx="2057100" cy="685800"/>
          </a:xfrm>
          <a:prstGeom prst="chevron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8" type="body"/>
          </p:nvPr>
        </p:nvSpPr>
        <p:spPr>
          <a:xfrm>
            <a:off x="6286498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 Logo- Vertical color.jpg" id="151" name="Google Shape;151;p24"/>
          <p:cNvPicPr preferRelativeResize="0"/>
          <p:nvPr/>
        </p:nvPicPr>
        <p:blipFill rotWithShape="1">
          <a:blip r:embed="rId2">
            <a:alphaModFix/>
          </a:blip>
          <a:srcRect b="149" l="0" r="0" t="0"/>
          <a:stretch/>
        </p:blipFill>
        <p:spPr>
          <a:xfrm>
            <a:off x="2313719" y="1067691"/>
            <a:ext cx="4516500" cy="30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925" y="314363"/>
            <a:ext cx="4071938" cy="241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800101" y="1132645"/>
            <a:ext cx="75435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/Graph">
  <p:cSld name="Chart/Graph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800101" y="1132645"/>
            <a:ext cx="75435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65" name="Google Shape;165;p26"/>
          <p:cNvSpPr/>
          <p:nvPr>
            <p:ph idx="2" type="chart"/>
          </p:nvPr>
        </p:nvSpPr>
        <p:spPr>
          <a:xfrm>
            <a:off x="800100" y="1554006"/>
            <a:ext cx="7543500" cy="30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70" name="Google Shape;170;p27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 showMasterSp="0">
  <p:cSld name="Blank 2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" showMasterSp="0">
  <p:cSld name="Black">
    <p:bg>
      <p:bgPr>
        <a:solidFill>
          <a:srgbClr val="000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4" name="Google Shape;184;p30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L Logo Horizontal Color.png" id="189" name="Google Shape;1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027" y="4263693"/>
            <a:ext cx="2371500" cy="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1" i="0" sz="4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type="title">
  <p:cSld name="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L Logo Horizontal Color.png"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027" y="4263693"/>
            <a:ext cx="2371500" cy="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1" i="0" sz="4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type="obj">
  <p:cSld name="OBJEC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457200" y="1145381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3" name="Google Shape;203;p34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34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 Logo- Vertical color.jpg" id="210" name="Google Shape;210;p36"/>
          <p:cNvPicPr preferRelativeResize="0"/>
          <p:nvPr/>
        </p:nvPicPr>
        <p:blipFill rotWithShape="1">
          <a:blip r:embed="rId2">
            <a:alphaModFix/>
          </a:blip>
          <a:srcRect b="149" l="0" r="0" t="0"/>
          <a:stretch/>
        </p:blipFill>
        <p:spPr>
          <a:xfrm>
            <a:off x="2313719" y="1067691"/>
            <a:ext cx="4516500" cy="30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6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Palette">
  <p:cSld name="Color Palett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/>
          <p:nvPr/>
        </p:nvSpPr>
        <p:spPr>
          <a:xfrm>
            <a:off x="2903008" y="1547821"/>
            <a:ext cx="1026600" cy="6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 = 255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 = 192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 = 59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2903008" y="2355858"/>
            <a:ext cx="1026600" cy="627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 = 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 = 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 = 92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2903008" y="3150098"/>
            <a:ext cx="1026600" cy="627000"/>
          </a:xfrm>
          <a:prstGeom prst="rect">
            <a:avLst/>
          </a:prstGeom>
          <a:solidFill>
            <a:srgbClr val="9399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 = 147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 = 153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 = 158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828674" y="1547821"/>
            <a:ext cx="17622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Ariadne Labs Yellow</a:t>
            </a:r>
            <a:endParaRPr b="0" i="0" sz="1800" u="none" cap="none" strike="noStrike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828674" y="2355858"/>
            <a:ext cx="17622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Ariadne Labs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Dark Grey</a:t>
            </a:r>
            <a:endParaRPr b="0" i="0" sz="1800" u="none" cap="none" strike="noStrike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828674" y="3150098"/>
            <a:ext cx="17622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Ariadne Labs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Light Grey</a:t>
            </a:r>
            <a:endParaRPr b="0" i="0" sz="1800" u="none" cap="none" strike="noStrike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457200" y="416415"/>
            <a:ext cx="82296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Reference Colors (RGB Values)</a:t>
            </a:r>
            <a:endParaRPr b="0" i="0" sz="32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37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37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37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457200" y="1145381"/>
            <a:ext cx="4038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8"/>
          <p:cNvSpPr txBox="1"/>
          <p:nvPr>
            <p:ph idx="2" type="body"/>
          </p:nvPr>
        </p:nvSpPr>
        <p:spPr>
          <a:xfrm>
            <a:off x="4648200" y="1145381"/>
            <a:ext cx="4038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38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8" name="Google Shape;228;p38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1" type="subTitle"/>
          </p:nvPr>
        </p:nvSpPr>
        <p:spPr>
          <a:xfrm>
            <a:off x="463275" y="1150594"/>
            <a:ext cx="4040100" cy="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2" name="Google Shape;232;p39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3" name="Google Shape;233;p39"/>
          <p:cNvSpPr txBox="1"/>
          <p:nvPr>
            <p:ph idx="2" type="body"/>
          </p:nvPr>
        </p:nvSpPr>
        <p:spPr>
          <a:xfrm>
            <a:off x="457200" y="1696073"/>
            <a:ext cx="40401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9"/>
          <p:cNvSpPr txBox="1"/>
          <p:nvPr>
            <p:ph idx="3" type="body"/>
          </p:nvPr>
        </p:nvSpPr>
        <p:spPr>
          <a:xfrm>
            <a:off x="4645025" y="1696073"/>
            <a:ext cx="40419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5" name="Google Shape;235;p39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p39"/>
          <p:cNvSpPr txBox="1"/>
          <p:nvPr>
            <p:ph idx="4" type="subTitle"/>
          </p:nvPr>
        </p:nvSpPr>
        <p:spPr>
          <a:xfrm>
            <a:off x="4645913" y="1150594"/>
            <a:ext cx="4040100" cy="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7" name="Google Shape;237;p39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39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">
  <p:cSld name="Content 4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idx="1" type="subTitle"/>
          </p:nvPr>
        </p:nvSpPr>
        <p:spPr>
          <a:xfrm>
            <a:off x="470875" y="1144894"/>
            <a:ext cx="8229600" cy="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1" name="Google Shape;241;p40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40"/>
          <p:cNvSpPr txBox="1"/>
          <p:nvPr>
            <p:ph idx="2" type="body"/>
          </p:nvPr>
        </p:nvSpPr>
        <p:spPr>
          <a:xfrm>
            <a:off x="457200" y="1966085"/>
            <a:ext cx="82296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3" name="Google Shape;243;p40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40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40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5">
  <p:cSld name="Content 5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457200" y="1966086"/>
            <a:ext cx="40401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41"/>
          <p:cNvSpPr txBox="1"/>
          <p:nvPr>
            <p:ph idx="2" type="body"/>
          </p:nvPr>
        </p:nvSpPr>
        <p:spPr>
          <a:xfrm>
            <a:off x="4645025" y="1966086"/>
            <a:ext cx="40419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0" name="Google Shape;250;p41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41"/>
          <p:cNvSpPr txBox="1"/>
          <p:nvPr>
            <p:ph idx="3" type="subTitle"/>
          </p:nvPr>
        </p:nvSpPr>
        <p:spPr>
          <a:xfrm>
            <a:off x="470875" y="1144894"/>
            <a:ext cx="8229600" cy="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2" name="Google Shape;252;p41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41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800100" y="2"/>
            <a:ext cx="75438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50" lIns="121900" spcFirstLastPara="1" rIns="121900" wrap="square" tIns="609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2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1"/>
            <a:ext cx="514350" cy="23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ransition Slide">
  <p:cSld name="TITLE_1">
    <p:bg>
      <p:bgPr>
        <a:gradFill>
          <a:gsLst>
            <a:gs pos="0">
              <a:srgbClr val="41AB9E"/>
            </a:gs>
            <a:gs pos="32000">
              <a:schemeClr val="lt1"/>
            </a:gs>
            <a:gs pos="100000">
              <a:schemeClr val="lt1"/>
            </a:gs>
            <a:gs pos="100000">
              <a:srgbClr val="737373"/>
            </a:gs>
          </a:gsLst>
          <a:lin ang="5400012" scaled="0"/>
        </a:gra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4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Font typeface="Open Sans"/>
              <a:buNone/>
              <a:defRPr b="1" i="0" sz="4000" u="none" cap="none" strike="noStrike">
                <a:solidFill>
                  <a:srgbClr val="9399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9pPr>
          </a:lstStyle>
          <a:p/>
        </p:txBody>
      </p:sp>
      <p:pic>
        <p:nvPicPr>
          <p:cNvPr id="262" name="Google Shape;26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53275" y="3998717"/>
            <a:ext cx="1930537" cy="11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rgbClr val="41AB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00100" y="1053347"/>
            <a:ext cx="75435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 txBox="1"/>
          <p:nvPr>
            <p:ph idx="2" type="sldNum"/>
          </p:nvPr>
        </p:nvSpPr>
        <p:spPr>
          <a:xfrm>
            <a:off x="8084025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/>
            </a:lvl1pPr>
            <a:lvl2pPr lvl="1" rtl="0">
              <a:buClr>
                <a:srgbClr val="000000"/>
              </a:buClr>
              <a:buFont typeface="Arial"/>
              <a:buNone/>
              <a:defRPr/>
            </a:lvl2pPr>
            <a:lvl3pPr lvl="2" rtl="0">
              <a:buClr>
                <a:srgbClr val="000000"/>
              </a:buClr>
              <a:buFont typeface="Arial"/>
              <a:buNone/>
              <a:defRPr/>
            </a:lvl3pPr>
            <a:lvl4pPr lvl="3" rtl="0">
              <a:buClr>
                <a:srgbClr val="000000"/>
              </a:buClr>
              <a:buFont typeface="Arial"/>
              <a:buNone/>
              <a:defRPr/>
            </a:lvl4pPr>
            <a:lvl5pPr lvl="4" rtl="0">
              <a:buClr>
                <a:srgbClr val="000000"/>
              </a:buClr>
              <a:buFont typeface="Arial"/>
              <a:buNone/>
              <a:defRPr/>
            </a:lvl5pPr>
            <a:lvl6pPr lvl="5" rtl="0">
              <a:buClr>
                <a:srgbClr val="000000"/>
              </a:buClr>
              <a:buFont typeface="Arial"/>
              <a:buNone/>
              <a:defRPr/>
            </a:lvl6pPr>
            <a:lvl7pPr lvl="6" rtl="0">
              <a:buClr>
                <a:srgbClr val="000000"/>
              </a:buClr>
              <a:buFont typeface="Arial"/>
              <a:buNone/>
              <a:defRPr/>
            </a:lvl7pPr>
            <a:lvl8pPr lvl="7" rtl="0">
              <a:buClr>
                <a:srgbClr val="000000"/>
              </a:buClr>
              <a:buFont typeface="Arial"/>
              <a:buNone/>
              <a:defRPr/>
            </a:lvl8pPr>
            <a:lvl9pPr lvl="8" rtl="0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457200" y="1145381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sSWJWLMFVgxN-7AFiXX8pRXu_XLzjMed/view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5pPgZ88d2vrrc4ydeW9Km3lMAm_xF7ZW/view" TargetMode="External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iF2cX0XuWpJA1zE2s6NlO6J93WA29l20/view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HC5ipTcLVj4DoQTs_364Y0QGLg6ddb5H/view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idx="1" type="subTitle"/>
          </p:nvPr>
        </p:nvSpPr>
        <p:spPr>
          <a:xfrm>
            <a:off x="1506050" y="3069837"/>
            <a:ext cx="6400800" cy="1062000"/>
          </a:xfrm>
          <a:prstGeom prst="rect">
            <a:avLst/>
          </a:prstGeom>
        </p:spPr>
        <p:txBody>
          <a:bodyPr anchorCtr="0" anchor="t" bIns="60925" lIns="121900" spcFirstLastPara="1" rIns="121900" wrap="square" tIns="18287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30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2020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269" name="Google Shape;269;p44"/>
          <p:cNvSpPr txBox="1"/>
          <p:nvPr>
            <p:ph type="ctrTitle"/>
          </p:nvPr>
        </p:nvSpPr>
        <p:spPr>
          <a:xfrm>
            <a:off x="685800" y="1521619"/>
            <a:ext cx="7772400" cy="11025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Evidence and UpToDate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Module 3: Additional UpToDate Functionality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UpToDate Graphics and </a:t>
            </a:r>
            <a:r>
              <a:rPr lang="en">
                <a:solidFill>
                  <a:srgbClr val="41AB9E"/>
                </a:solidFill>
              </a:rPr>
              <a:t>Algorithms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337" name="Google Shape;337;p53"/>
          <p:cNvSpPr txBox="1"/>
          <p:nvPr/>
        </p:nvSpPr>
        <p:spPr>
          <a:xfrm>
            <a:off x="54375" y="1349250"/>
            <a:ext cx="26424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UpToDate contains more than 35,000 pictures, figures, tables, graphs, algorithms, and videos.</a:t>
            </a:r>
            <a:endParaRPr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8" name="Google Shape;338;p53" title="UpToDate Graphic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599" y="1143273"/>
            <a:ext cx="6320550" cy="3583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4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1AB9E"/>
                </a:solidFill>
              </a:rPr>
              <a:t>Contents</a:t>
            </a:r>
            <a:endParaRPr sz="4000">
              <a:solidFill>
                <a:srgbClr val="41AB9E"/>
              </a:solidFill>
            </a:endParaRPr>
          </a:p>
        </p:txBody>
      </p:sp>
      <p:sp>
        <p:nvSpPr>
          <p:cNvPr id="276" name="Google Shape;276;p45"/>
          <p:cNvSpPr txBox="1"/>
          <p:nvPr>
            <p:ph idx="1" type="body"/>
          </p:nvPr>
        </p:nvSpPr>
        <p:spPr>
          <a:xfrm>
            <a:off x="457200" y="1145381"/>
            <a:ext cx="8229600" cy="34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AutoNum type="arabicPeriod"/>
            </a:pPr>
            <a:r>
              <a:rPr lang="en" sz="3000"/>
              <a:t>Drug Database and Drug Interactions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How to use Clinical Calculators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SzPts val="3000"/>
              <a:buAutoNum type="arabicPeriod"/>
            </a:pPr>
            <a:r>
              <a:rPr lang="en" sz="3000"/>
              <a:t>Graphics and Algorithms </a:t>
            </a:r>
            <a:endParaRPr sz="3000"/>
          </a:p>
        </p:txBody>
      </p:sp>
      <p:sp>
        <p:nvSpPr>
          <p:cNvPr id="277" name="Google Shape;277;p45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Drug Database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283" name="Google Shape;283;p46"/>
          <p:cNvSpPr txBox="1"/>
          <p:nvPr/>
        </p:nvSpPr>
        <p:spPr>
          <a:xfrm>
            <a:off x="483375" y="1165025"/>
            <a:ext cx="82296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UpToDate contains more than 6,300 unique adult, pediatric, and international drug entries provided by Lexicomp®. The following video introduces the drug database.</a:t>
            </a:r>
            <a:endParaRPr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" name="Google Shape;28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88" y="1843375"/>
            <a:ext cx="7469900" cy="299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Drug Database</a:t>
            </a:r>
            <a:endParaRPr>
              <a:solidFill>
                <a:srgbClr val="41AB9E"/>
              </a:solidFill>
            </a:endParaRPr>
          </a:p>
        </p:txBody>
      </p:sp>
      <p:pic>
        <p:nvPicPr>
          <p:cNvPr id="290" name="Google Shape;290;p47" title="Drug Databas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9363" y="1174375"/>
            <a:ext cx="6785275" cy="38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Link to a drug within an article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296" name="Google Shape;296;p48"/>
          <p:cNvSpPr txBox="1"/>
          <p:nvPr>
            <p:ph idx="1" type="body"/>
          </p:nvPr>
        </p:nvSpPr>
        <p:spPr>
          <a:xfrm>
            <a:off x="513200" y="1069175"/>
            <a:ext cx="8173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 sz="1400"/>
              <a:t>Drug Referencing</a:t>
            </a:r>
            <a:r>
              <a:rPr lang="en" sz="1400"/>
              <a:t> – clicking on the drug name within the search result brings up that drug’s Lexicomp page, which describes dosing, contraindications, drug interactions, etc. 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700" y="2852075"/>
            <a:ext cx="6896100" cy="1838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48"/>
          <p:cNvGrpSpPr/>
          <p:nvPr/>
        </p:nvGrpSpPr>
        <p:grpSpPr>
          <a:xfrm>
            <a:off x="152400" y="1783150"/>
            <a:ext cx="6467475" cy="1019175"/>
            <a:chOff x="152400" y="1783150"/>
            <a:chExt cx="6467475" cy="1019175"/>
          </a:xfrm>
        </p:grpSpPr>
        <p:pic>
          <p:nvPicPr>
            <p:cNvPr id="299" name="Google Shape;299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783150"/>
              <a:ext cx="6467475" cy="101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48"/>
            <p:cNvSpPr/>
            <p:nvPr/>
          </p:nvSpPr>
          <p:spPr>
            <a:xfrm>
              <a:off x="399175" y="1824750"/>
              <a:ext cx="1094700" cy="2280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48"/>
          <p:cNvSpPr/>
          <p:nvPr/>
        </p:nvSpPr>
        <p:spPr>
          <a:xfrm>
            <a:off x="1836150" y="2931000"/>
            <a:ext cx="6797100" cy="1759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8"/>
          <p:cNvSpPr/>
          <p:nvPr/>
        </p:nvSpPr>
        <p:spPr>
          <a:xfrm rot="5400000">
            <a:off x="475575" y="3173700"/>
            <a:ext cx="1321800" cy="8820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Drug Interactions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308" name="Google Shape;308;p49"/>
          <p:cNvSpPr txBox="1"/>
          <p:nvPr/>
        </p:nvSpPr>
        <p:spPr>
          <a:xfrm>
            <a:off x="483375" y="1165025"/>
            <a:ext cx="82296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 help minimize risk and increase patient safety, UpToDate includes a drug interactions analysis tool. The following video explores the Drug Interaction </a:t>
            </a:r>
            <a:r>
              <a:rPr lang="en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tool</a:t>
            </a:r>
            <a:endParaRPr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9" name="Google Shape;30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00" y="1933325"/>
            <a:ext cx="7814317" cy="3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Drug Interactions</a:t>
            </a:r>
            <a:endParaRPr>
              <a:solidFill>
                <a:srgbClr val="41AB9E"/>
              </a:solidFill>
            </a:endParaRPr>
          </a:p>
        </p:txBody>
      </p:sp>
      <p:pic>
        <p:nvPicPr>
          <p:cNvPr id="315" name="Google Shape;315;p50" title="Drug Interaction Too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275" y="1185500"/>
            <a:ext cx="6567450" cy="36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Drug Interactions</a:t>
            </a:r>
            <a:endParaRPr>
              <a:solidFill>
                <a:srgbClr val="41AB9E"/>
              </a:solidFill>
            </a:endParaRPr>
          </a:p>
        </p:txBody>
      </p:sp>
      <p:pic>
        <p:nvPicPr>
          <p:cNvPr id="321" name="Google Shape;321;p51"/>
          <p:cNvPicPr preferRelativeResize="0"/>
          <p:nvPr/>
        </p:nvPicPr>
        <p:blipFill rotWithShape="1">
          <a:blip r:embed="rId3">
            <a:alphaModFix/>
          </a:blip>
          <a:srcRect b="0" l="29102" r="6765" t="40518"/>
          <a:stretch/>
        </p:blipFill>
        <p:spPr>
          <a:xfrm>
            <a:off x="111525" y="1152650"/>
            <a:ext cx="5163876" cy="18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475" y="1214600"/>
            <a:ext cx="5623851" cy="36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1"/>
          <p:cNvSpPr/>
          <p:nvPr/>
        </p:nvSpPr>
        <p:spPr>
          <a:xfrm>
            <a:off x="359425" y="1797131"/>
            <a:ext cx="3024000" cy="297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51"/>
          <p:cNvSpPr/>
          <p:nvPr/>
        </p:nvSpPr>
        <p:spPr>
          <a:xfrm rot="5400000">
            <a:off x="1938075" y="3084075"/>
            <a:ext cx="1321800" cy="8820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UpToDate Clinical Calculators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330" name="Google Shape;330;p52"/>
          <p:cNvSpPr txBox="1"/>
          <p:nvPr/>
        </p:nvSpPr>
        <p:spPr>
          <a:xfrm>
            <a:off x="173975" y="1317425"/>
            <a:ext cx="23706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UpToDate provides easy access to more than 195 medical calculators right in the clinical workflow</a:t>
            </a:r>
            <a:endParaRPr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1" name="Google Shape;331;p52" title="UpToDate Clinical Calculator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5351" y="1236677"/>
            <a:ext cx="6524025" cy="372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Ariadne Labs">
      <a:dk1>
        <a:srgbClr val="FFC03B"/>
      </a:dk1>
      <a:lt1>
        <a:srgbClr val="FFFFFF"/>
      </a:lt1>
      <a:dk2>
        <a:srgbClr val="5C5C5C"/>
      </a:dk2>
      <a:lt2>
        <a:srgbClr val="93999E"/>
      </a:lt2>
      <a:accent1>
        <a:srgbClr val="00ADC5"/>
      </a:accent1>
      <a:accent2>
        <a:srgbClr val="92236E"/>
      </a:accent2>
      <a:accent3>
        <a:srgbClr val="ABC032"/>
      </a:accent3>
      <a:accent4>
        <a:srgbClr val="008679"/>
      </a:accent4>
      <a:accent5>
        <a:srgbClr val="F15A22"/>
      </a:accent5>
      <a:accent6>
        <a:srgbClr val="11607A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tter Evidence Slides">
  <a:themeElements>
    <a:clrScheme name="Ariadne Labs Colors">
      <a:dk1>
        <a:srgbClr val="5C5C5C"/>
      </a:dk1>
      <a:lt1>
        <a:srgbClr val="FFFFFF"/>
      </a:lt1>
      <a:dk2>
        <a:srgbClr val="000000"/>
      </a:dk2>
      <a:lt2>
        <a:srgbClr val="93999E"/>
      </a:lt2>
      <a:accent1>
        <a:srgbClr val="FBB040"/>
      </a:accent1>
      <a:accent2>
        <a:srgbClr val="00ADC5"/>
      </a:accent2>
      <a:accent3>
        <a:srgbClr val="92236F"/>
      </a:accent3>
      <a:accent4>
        <a:srgbClr val="FFC03B"/>
      </a:accent4>
      <a:accent5>
        <a:srgbClr val="008679"/>
      </a:accent5>
      <a:accent6>
        <a:srgbClr val="F47521"/>
      </a:accent6>
      <a:hlink>
        <a:srgbClr val="11607A"/>
      </a:hlink>
      <a:folHlink>
        <a:srgbClr val="1160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