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Lst>
  <p:sldSz cy="6858000" cx="12192000"/>
  <p:notesSz cx="6858000" cy="9144000"/>
  <p:embeddedFontLst>
    <p:embeddedFont>
      <p:font typeface="Roboto"/>
      <p:regular r:id="rId11"/>
      <p:bold r:id="rId12"/>
      <p:italic r:id="rId13"/>
      <p:boldItalic r:id="rId14"/>
    </p:embeddedFont>
    <p:embeddedFont>
      <p:font typeface="Source Sans Pro"/>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9" roundtripDataSignature="AMtx7mik+Z5EzHy6b4/rn6/Ll7pz/kpLH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DB1FA6F-BAC9-4677-AC76-61AFB716A23B}">
  <a:tblStyle styleId="{CDB1FA6F-BAC9-4677-AC76-61AFB716A23B}" styleName="Table_0">
    <a:wholeTbl>
      <a:tcTxStyle>
        <a:font>
          <a:latin typeface="Cambria"/>
          <a:ea typeface="Cambria"/>
          <a:cs typeface="Cambria"/>
        </a:font>
        <a:srgbClr val="000000"/>
      </a:tcTxStyle>
      <a:tcStyle>
        <a:tcBdr>
          <a:left>
            <a:ln cap="flat" cmpd="sng" w="6350">
              <a:solidFill>
                <a:srgbClr val="000000"/>
              </a:solidFill>
              <a:prstDash val="solid"/>
              <a:round/>
              <a:headEnd len="sm" w="sm" type="none"/>
              <a:tailEnd len="sm" w="sm" type="none"/>
            </a:ln>
          </a:left>
          <a:right>
            <a:ln cap="flat" cmpd="sng" w="6350">
              <a:solidFill>
                <a:srgbClr val="000000"/>
              </a:solidFill>
              <a:prstDash val="solid"/>
              <a:round/>
              <a:headEnd len="sm" w="sm" type="none"/>
              <a:tailEnd len="sm" w="sm" type="none"/>
            </a:ln>
          </a:right>
          <a:top>
            <a:ln cap="flat" cmpd="sng" w="6350">
              <a:solidFill>
                <a:srgbClr val="000000"/>
              </a:solidFill>
              <a:prstDash val="solid"/>
              <a:round/>
              <a:headEnd len="sm" w="sm" type="none"/>
              <a:tailEnd len="sm" w="sm" type="none"/>
            </a:ln>
          </a:top>
          <a:bottom>
            <a:ln cap="flat" cmpd="sng" w="6350">
              <a:solidFill>
                <a:srgbClr val="000000"/>
              </a:solidFill>
              <a:prstDash val="solid"/>
              <a:round/>
              <a:headEnd len="sm" w="sm" type="none"/>
              <a:tailEnd len="sm" w="sm" type="none"/>
            </a:ln>
          </a:bottom>
          <a:insideH>
            <a:ln cap="flat" cmpd="sng" w="6350">
              <a:solidFill>
                <a:srgbClr val="000000"/>
              </a:solidFill>
              <a:prstDash val="solid"/>
              <a:round/>
              <a:headEnd len="sm" w="sm" type="none"/>
              <a:tailEnd len="sm" w="sm" type="none"/>
            </a:ln>
          </a:insideH>
          <a:insideV>
            <a:ln cap="flat" cmpd="sng" w="635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11" Type="http://schemas.openxmlformats.org/officeDocument/2006/relationships/font" Target="fonts/Roboto-regular.fntdata"/><Relationship Id="rId10" Type="http://schemas.openxmlformats.org/officeDocument/2006/relationships/slide" Target="slides/slide5.xml"/><Relationship Id="rId13" Type="http://schemas.openxmlformats.org/officeDocument/2006/relationships/font" Target="fonts/Roboto-italic.fntdata"/><Relationship Id="rId12" Type="http://schemas.openxmlformats.org/officeDocument/2006/relationships/font" Target="fonts/Roboto-bold.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SourceSansPro-regular.fntdata"/><Relationship Id="rId14" Type="http://schemas.openxmlformats.org/officeDocument/2006/relationships/font" Target="fonts/Roboto-boldItalic.fntdata"/><Relationship Id="rId17" Type="http://schemas.openxmlformats.org/officeDocument/2006/relationships/font" Target="fonts/SourceSansPro-italic.fntdata"/><Relationship Id="rId16" Type="http://schemas.openxmlformats.org/officeDocument/2006/relationships/font" Target="fonts/SourceSansPro-bold.fntdata"/><Relationship Id="rId5" Type="http://schemas.openxmlformats.org/officeDocument/2006/relationships/notesMaster" Target="notesMasters/notesMaster1.xml"/><Relationship Id="rId19" Type="http://customschemas.google.com/relationships/presentationmetadata" Target="metadata"/><Relationship Id="rId6" Type="http://schemas.openxmlformats.org/officeDocument/2006/relationships/slide" Target="slides/slide1.xml"/><Relationship Id="rId18" Type="http://schemas.openxmlformats.org/officeDocument/2006/relationships/font" Target="fonts/SourceSansPr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10b8e551826_1_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g10b8e551826_1_1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7" name="Google Shape;87;g10b8e551826_1_15: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10ea3fb5ae2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9" name="Google Shape;99;g10ea3fb5ae2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This version is for printing</a:t>
            </a:r>
            <a:endParaRPr/>
          </a:p>
        </p:txBody>
      </p:sp>
      <p:sp>
        <p:nvSpPr>
          <p:cNvPr id="100" name="Google Shape;100;g10ea3fb5ae2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11755f26315_1_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4" name="Google Shape;174;g11755f26315_1_3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This version is for customizing</a:t>
            </a:r>
            <a:endParaRPr/>
          </a:p>
        </p:txBody>
      </p:sp>
      <p:sp>
        <p:nvSpPr>
          <p:cNvPr id="175" name="Google Shape;175;g11755f26315_1_34: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g11755f26315_1_1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2" name="Google Shape;252;g11755f26315_1_11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53" name="Google Shape;253;g11755f26315_1_119: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g11755f26315_1_1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5" name="Google Shape;265;g11755f26315_1_11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66" name="Google Shape;266;g11755f26315_1_111: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
        <p:nvSpPr>
          <p:cNvPr id="16" name="Google Shape;16;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1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9" name="Shape 19"/>
        <p:cNvGrpSpPr/>
        <p:nvPr/>
      </p:nvGrpSpPr>
      <p:grpSpPr>
        <a:xfrm>
          <a:off x="0" y="0"/>
          <a:ext cx="0" cy="0"/>
          <a:chOff x="0" y="0"/>
          <a:chExt cx="0" cy="0"/>
        </a:xfrm>
      </p:grpSpPr>
      <p:sp>
        <p:nvSpPr>
          <p:cNvPr id="20" name="Google Shape;20;p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2" name="Google Shape;22;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 name="Google Shape;28;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6"/>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6"/>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4" name="Google Shape;34;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7" name="Google Shape;47;p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1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1"/>
          <p:cNvSpPr/>
          <p:nvPr>
            <p:ph idx="2" type="pic"/>
          </p:nvPr>
        </p:nvSpPr>
        <p:spPr>
          <a:xfrm>
            <a:off x="5183188" y="987425"/>
            <a:ext cx="6172200" cy="4873625"/>
          </a:xfrm>
          <a:prstGeom prst="rect">
            <a:avLst/>
          </a:prstGeom>
          <a:noFill/>
          <a:ln>
            <a:noFill/>
          </a:ln>
        </p:spPr>
      </p:sp>
      <p:sp>
        <p:nvSpPr>
          <p:cNvPr id="68" name="Google Shape;68;p1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hyperlink" Target="https://www.ariadnelabs.org/" TargetMode="External"/><Relationship Id="rId11" Type="http://schemas.openxmlformats.org/officeDocument/2006/relationships/image" Target="../media/image2.png"/><Relationship Id="rId10" Type="http://schemas.openxmlformats.org/officeDocument/2006/relationships/hyperlink" Target="http://creativecommons.org/licenses/by-nc-nd/4.0/" TargetMode="External"/><Relationship Id="rId9" Type="http://schemas.openxmlformats.org/officeDocument/2006/relationships/hyperlink" Target="http://creativecommons.org/licenses/by-nc-nd/4.0/" TargetMode="External"/><Relationship Id="rId5" Type="http://schemas.openxmlformats.org/officeDocument/2006/relationships/hyperlink" Target="http://www.ihi.org/" TargetMode="External"/><Relationship Id="rId6" Type="http://schemas.openxmlformats.org/officeDocument/2006/relationships/hyperlink" Target="http://www.ihi.org/" TargetMode="External"/><Relationship Id="rId7" Type="http://schemas.openxmlformats.org/officeDocument/2006/relationships/hyperlink" Target="https://www.washington.edu/" TargetMode="External"/><Relationship Id="rId8" Type="http://schemas.openxmlformats.org/officeDocument/2006/relationships/hyperlink" Target="https://www.washington.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hyperlink" Target="https://www.ariadnelabs.org/" TargetMode="External"/><Relationship Id="rId11" Type="http://schemas.openxmlformats.org/officeDocument/2006/relationships/image" Target="../media/image2.png"/><Relationship Id="rId10" Type="http://schemas.openxmlformats.org/officeDocument/2006/relationships/hyperlink" Target="http://creativecommons.org/licenses/by-nc-nd/4.0/" TargetMode="External"/><Relationship Id="rId9" Type="http://schemas.openxmlformats.org/officeDocument/2006/relationships/hyperlink" Target="http://creativecommons.org/licenses/by-nc-nd/4.0/" TargetMode="External"/><Relationship Id="rId5" Type="http://schemas.openxmlformats.org/officeDocument/2006/relationships/hyperlink" Target="http://www.ihi.org/" TargetMode="External"/><Relationship Id="rId6" Type="http://schemas.openxmlformats.org/officeDocument/2006/relationships/hyperlink" Target="http://www.ihi.org/" TargetMode="External"/><Relationship Id="rId7" Type="http://schemas.openxmlformats.org/officeDocument/2006/relationships/hyperlink" Target="https://www.washington.edu/" TargetMode="External"/><Relationship Id="rId8" Type="http://schemas.openxmlformats.org/officeDocument/2006/relationships/hyperlink" Target="https://www.washington.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hyperlink" Target="https://www.ariadnelabs.org/" TargetMode="External"/><Relationship Id="rId11" Type="http://schemas.openxmlformats.org/officeDocument/2006/relationships/image" Target="../media/image2.png"/><Relationship Id="rId10" Type="http://schemas.openxmlformats.org/officeDocument/2006/relationships/hyperlink" Target="http://creativecommons.org/licenses/by-nc-nd/4.0/" TargetMode="External"/><Relationship Id="rId9" Type="http://schemas.openxmlformats.org/officeDocument/2006/relationships/hyperlink" Target="http://creativecommons.org/licenses/by-nc-nd/4.0/" TargetMode="External"/><Relationship Id="rId5" Type="http://schemas.openxmlformats.org/officeDocument/2006/relationships/hyperlink" Target="http://www.ihi.org/" TargetMode="External"/><Relationship Id="rId6" Type="http://schemas.openxmlformats.org/officeDocument/2006/relationships/hyperlink" Target="http://www.ihi.org/" TargetMode="External"/><Relationship Id="rId7" Type="http://schemas.openxmlformats.org/officeDocument/2006/relationships/hyperlink" Target="https://www.washington.edu/" TargetMode="External"/><Relationship Id="rId8" Type="http://schemas.openxmlformats.org/officeDocument/2006/relationships/hyperlink" Target="https://www.washington.edu/"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hyperlink" Target="https://www.ariadnelabs.org/" TargetMode="External"/><Relationship Id="rId11" Type="http://schemas.openxmlformats.org/officeDocument/2006/relationships/image" Target="../media/image2.png"/><Relationship Id="rId10" Type="http://schemas.openxmlformats.org/officeDocument/2006/relationships/hyperlink" Target="http://creativecommons.org/licenses/by-nc-nd/4.0/" TargetMode="External"/><Relationship Id="rId9" Type="http://schemas.openxmlformats.org/officeDocument/2006/relationships/hyperlink" Target="http://creativecommons.org/licenses/by-nc-nd/4.0/" TargetMode="External"/><Relationship Id="rId5" Type="http://schemas.openxmlformats.org/officeDocument/2006/relationships/hyperlink" Target="http://www.ihi.org/" TargetMode="External"/><Relationship Id="rId6" Type="http://schemas.openxmlformats.org/officeDocument/2006/relationships/hyperlink" Target="http://www.ihi.org/" TargetMode="External"/><Relationship Id="rId7" Type="http://schemas.openxmlformats.org/officeDocument/2006/relationships/hyperlink" Target="https://www.washington.edu/" TargetMode="External"/><Relationship Id="rId8" Type="http://schemas.openxmlformats.org/officeDocument/2006/relationships/hyperlink" Target="https://www.washington.edu/"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hyperlink" Target="https://www.ariadnelabs.org/" TargetMode="External"/><Relationship Id="rId11" Type="http://schemas.openxmlformats.org/officeDocument/2006/relationships/image" Target="../media/image2.png"/><Relationship Id="rId10" Type="http://schemas.openxmlformats.org/officeDocument/2006/relationships/hyperlink" Target="http://creativecommons.org/licenses/by-nc-nd/4.0/" TargetMode="External"/><Relationship Id="rId9" Type="http://schemas.openxmlformats.org/officeDocument/2006/relationships/hyperlink" Target="http://creativecommons.org/licenses/by-nc-nd/4.0/" TargetMode="External"/><Relationship Id="rId5" Type="http://schemas.openxmlformats.org/officeDocument/2006/relationships/hyperlink" Target="http://www.ihi.org/" TargetMode="External"/><Relationship Id="rId6" Type="http://schemas.openxmlformats.org/officeDocument/2006/relationships/hyperlink" Target="http://www.ihi.org/" TargetMode="External"/><Relationship Id="rId7" Type="http://schemas.openxmlformats.org/officeDocument/2006/relationships/hyperlink" Target="https://www.washington.edu/" TargetMode="External"/><Relationship Id="rId8" Type="http://schemas.openxmlformats.org/officeDocument/2006/relationships/hyperlink" Target="https://www.washington.edu/"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g10b8e551826_1_15"/>
          <p:cNvSpPr txBox="1"/>
          <p:nvPr/>
        </p:nvSpPr>
        <p:spPr>
          <a:xfrm>
            <a:off x="75" y="20800"/>
            <a:ext cx="12192000" cy="5541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500"/>
              <a:buFont typeface="Arial"/>
              <a:buNone/>
            </a:pPr>
            <a:r>
              <a:rPr b="1" i="0" lang="en-US" sz="1500" u="none" cap="none" strike="noStrike">
                <a:solidFill>
                  <a:srgbClr val="155F7A"/>
                </a:solidFill>
                <a:latin typeface="Source Sans Pro"/>
                <a:ea typeface="Source Sans Pro"/>
                <a:cs typeface="Source Sans Pro"/>
                <a:sym typeface="Source Sans Pro"/>
              </a:rPr>
              <a:t>Pathway to Accountabili</a:t>
            </a:r>
            <a:r>
              <a:rPr b="1" lang="en-US" sz="1500">
                <a:solidFill>
                  <a:srgbClr val="155F7A"/>
                </a:solidFill>
                <a:latin typeface="Source Sans Pro"/>
                <a:ea typeface="Source Sans Pro"/>
                <a:cs typeface="Source Sans Pro"/>
                <a:sym typeface="Source Sans Pro"/>
              </a:rPr>
              <a:t>ty, Compassion, and Trans</a:t>
            </a:r>
            <a:r>
              <a:rPr b="1" i="0" lang="en-US" sz="1500" u="none" cap="none" strike="noStrike">
                <a:solidFill>
                  <a:srgbClr val="155F7A"/>
                </a:solidFill>
                <a:latin typeface="Source Sans Pro"/>
                <a:ea typeface="Source Sans Pro"/>
                <a:cs typeface="Source Sans Pro"/>
                <a:sym typeface="Source Sans Pro"/>
              </a:rPr>
              <a:t>parency (PACT): Process Map</a:t>
            </a:r>
            <a:br>
              <a:rPr b="0" i="0" lang="en-US" sz="1500" u="none" cap="none" strike="noStrike">
                <a:solidFill>
                  <a:srgbClr val="155F7A"/>
                </a:solidFill>
                <a:latin typeface="Source Sans Pro"/>
                <a:ea typeface="Source Sans Pro"/>
                <a:cs typeface="Source Sans Pro"/>
                <a:sym typeface="Source Sans Pro"/>
              </a:rPr>
            </a:br>
            <a:r>
              <a:rPr b="0" i="1" lang="en-US" sz="1500" u="none" cap="none" strike="noStrike">
                <a:solidFill>
                  <a:srgbClr val="155F7A"/>
                </a:solidFill>
                <a:latin typeface="Source Sans Pro"/>
                <a:ea typeface="Source Sans Pro"/>
                <a:cs typeface="Source Sans Pro"/>
                <a:sym typeface="Source Sans Pro"/>
              </a:rPr>
              <a:t>A step-by-step map of the activities involved in responding to an harm event</a:t>
            </a:r>
            <a:endParaRPr b="0" i="1" sz="1500" u="none" cap="none" strike="noStrike">
              <a:solidFill>
                <a:srgbClr val="155F7A"/>
              </a:solidFill>
              <a:latin typeface="Source Sans Pro"/>
              <a:ea typeface="Source Sans Pro"/>
              <a:cs typeface="Source Sans Pro"/>
              <a:sym typeface="Source Sans Pro"/>
            </a:endParaRPr>
          </a:p>
        </p:txBody>
      </p:sp>
      <p:sp>
        <p:nvSpPr>
          <p:cNvPr id="90" name="Google Shape;90;g10b8e551826_1_15"/>
          <p:cNvSpPr txBox="1"/>
          <p:nvPr/>
        </p:nvSpPr>
        <p:spPr>
          <a:xfrm>
            <a:off x="1900675" y="4169275"/>
            <a:ext cx="30000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 name="Google Shape;91;g10b8e551826_1_15"/>
          <p:cNvSpPr/>
          <p:nvPr/>
        </p:nvSpPr>
        <p:spPr>
          <a:xfrm>
            <a:off x="222025" y="574900"/>
            <a:ext cx="11791800" cy="5914200"/>
          </a:xfrm>
          <a:prstGeom prst="rect">
            <a:avLst/>
          </a:prstGeom>
          <a:noFill/>
          <a:ln>
            <a:noFill/>
          </a:ln>
        </p:spPr>
        <p:txBody>
          <a:bodyPr anchorCtr="0" anchor="t" bIns="91425" lIns="91425" spcFirstLastPara="1" rIns="91425" wrap="square" tIns="91425">
            <a:noAutofit/>
          </a:bodyPr>
          <a:lstStyle/>
          <a:p>
            <a:pPr indent="0" lvl="0" marL="0" marR="0" rtl="0" algn="l">
              <a:lnSpc>
                <a:spcPct val="107916"/>
              </a:lnSpc>
              <a:spcBef>
                <a:spcPts val="0"/>
              </a:spcBef>
              <a:spcAft>
                <a:spcPts val="0"/>
              </a:spcAft>
              <a:buClr>
                <a:srgbClr val="000000"/>
              </a:buClr>
              <a:buSzPts val="1200"/>
              <a:buFont typeface="Arial"/>
              <a:buNone/>
            </a:pPr>
            <a:r>
              <a:rPr b="0" i="0" lang="en-US" sz="1100" u="none" cap="none" strike="noStrike">
                <a:solidFill>
                  <a:schemeClr val="dk1"/>
                </a:solidFill>
                <a:latin typeface="Source Sans Pro"/>
                <a:ea typeface="Source Sans Pro"/>
                <a:cs typeface="Source Sans Pro"/>
                <a:sym typeface="Source Sans Pro"/>
                <a:extLst>
                  <a:ext uri="http://customooxmlschemas.google.com/">
                    <go:slidesCustomData xmlns:go="http://customooxmlschemas.google.com/" textRoundtripDataId="0"/>
                  </a:ext>
                </a:extLst>
              </a:rPr>
              <a:t>An</a:t>
            </a:r>
            <a:r>
              <a:rPr b="0" i="0" lang="en-US" sz="1100" u="none" cap="none" strike="noStrike">
                <a:solidFill>
                  <a:schemeClr val="dk1"/>
                </a:solidFill>
                <a:latin typeface="Source Sans Pro"/>
                <a:ea typeface="Source Sans Pro"/>
                <a:cs typeface="Source Sans Pro"/>
                <a:sym typeface="Source Sans Pro"/>
              </a:rPr>
              <a:t> essential aspect of establishing a highly reliable CRP is creating a detailed map of the desired flow of a CRP Actual Event through each of the steps in this process at your organization, and then assessing your current state against this desired state.  </a:t>
            </a:r>
            <a:endParaRPr b="0" i="0" sz="1100" u="none" cap="none" strike="noStrike">
              <a:solidFill>
                <a:schemeClr val="dk1"/>
              </a:solidFill>
              <a:latin typeface="Source Sans Pro"/>
              <a:ea typeface="Source Sans Pro"/>
              <a:cs typeface="Source Sans Pro"/>
              <a:sym typeface="Source Sans Pro"/>
            </a:endParaRPr>
          </a:p>
          <a:p>
            <a:pPr indent="0" lvl="0" marL="0" marR="0" rtl="0" algn="l">
              <a:lnSpc>
                <a:spcPct val="107916"/>
              </a:lnSpc>
              <a:spcBef>
                <a:spcPts val="800"/>
              </a:spcBef>
              <a:spcAft>
                <a:spcPts val="0"/>
              </a:spcAft>
              <a:buClr>
                <a:srgbClr val="000000"/>
              </a:buClr>
              <a:buSzPts val="1200"/>
              <a:buFont typeface="Arial"/>
              <a:buNone/>
            </a:pPr>
            <a:r>
              <a:rPr b="0" i="0" lang="en-US" sz="1100" u="none" cap="none" strike="noStrike">
                <a:solidFill>
                  <a:schemeClr val="dk1"/>
                </a:solidFill>
                <a:latin typeface="Source Sans Pro"/>
                <a:ea typeface="Source Sans Pro"/>
                <a:cs typeface="Source Sans Pro"/>
                <a:sym typeface="Source Sans Pro"/>
              </a:rPr>
              <a:t>A CRP eligible event (as defined in the </a:t>
            </a:r>
            <a:r>
              <a:rPr b="0" i="0" lang="en-US" sz="1100" u="none" cap="none" strike="noStrike">
                <a:solidFill>
                  <a:schemeClr val="dk1"/>
                </a:solidFill>
                <a:latin typeface="Source Sans Pro"/>
                <a:ea typeface="Source Sans Pro"/>
                <a:cs typeface="Source Sans Pro"/>
                <a:sym typeface="Source Sans Pro"/>
                <a:extLst>
                  <a:ext uri="http://customooxmlschemas.google.com/">
                    <go:slidesCustomData xmlns:go="http://customooxmlschemas.google.com/" textRoundtripDataId="1"/>
                  </a:ext>
                </a:extLst>
              </a:rPr>
              <a:t>PACT Measurement Guide</a:t>
            </a:r>
            <a:r>
              <a:rPr b="0" i="0" lang="en-US" sz="1100" u="none" cap="none" strike="noStrike">
                <a:solidFill>
                  <a:schemeClr val="dk1"/>
                </a:solidFill>
                <a:latin typeface="Source Sans Pro"/>
                <a:ea typeface="Source Sans Pro"/>
                <a:cs typeface="Source Sans Pro"/>
                <a:sym typeface="Source Sans Pro"/>
              </a:rPr>
              <a:t>) is a harm known to the organization meeting one of the following criteria: </a:t>
            </a:r>
            <a:endParaRPr b="0" i="0" sz="1100" u="none" cap="none" strike="noStrike">
              <a:solidFill>
                <a:schemeClr val="dk1"/>
              </a:solidFill>
              <a:latin typeface="Source Sans Pro"/>
              <a:ea typeface="Source Sans Pro"/>
              <a:cs typeface="Source Sans Pro"/>
              <a:sym typeface="Source Sans Pro"/>
            </a:endParaRPr>
          </a:p>
          <a:p>
            <a:pPr indent="-241300" lvl="0" marL="457200" marR="0" rtl="0" algn="l">
              <a:lnSpc>
                <a:spcPct val="107916"/>
              </a:lnSpc>
              <a:spcBef>
                <a:spcPts val="0"/>
              </a:spcBef>
              <a:spcAft>
                <a:spcPts val="0"/>
              </a:spcAft>
              <a:buClr>
                <a:schemeClr val="dk1"/>
              </a:buClr>
              <a:buSzPts val="1100"/>
              <a:buFont typeface="Source Sans Pro"/>
              <a:buChar char="●"/>
            </a:pPr>
            <a:r>
              <a:rPr b="0" i="0" lang="en-US" sz="1100" u="none" cap="none" strike="noStrike">
                <a:solidFill>
                  <a:schemeClr val="dk1"/>
                </a:solidFill>
                <a:latin typeface="Source Sans Pro"/>
                <a:ea typeface="Source Sans Pro"/>
                <a:cs typeface="Source Sans Pro"/>
                <a:sym typeface="Source Sans Pro"/>
              </a:rPr>
              <a:t>Harm is judged by the clinical team or institution to be Temporary Major or greater, including permanent minor, permanent major, permanent grave, and, death;</a:t>
            </a:r>
            <a:endParaRPr b="0" i="0" sz="1100" u="none" cap="none" strike="noStrike">
              <a:solidFill>
                <a:schemeClr val="dk1"/>
              </a:solidFill>
              <a:latin typeface="Source Sans Pro"/>
              <a:ea typeface="Source Sans Pro"/>
              <a:cs typeface="Source Sans Pro"/>
              <a:sym typeface="Source Sans Pro"/>
            </a:endParaRPr>
          </a:p>
          <a:p>
            <a:pPr indent="-241300" lvl="0" marL="457200" marR="0" rtl="0" algn="l">
              <a:lnSpc>
                <a:spcPct val="107916"/>
              </a:lnSpc>
              <a:spcBef>
                <a:spcPts val="0"/>
              </a:spcBef>
              <a:spcAft>
                <a:spcPts val="0"/>
              </a:spcAft>
              <a:buClr>
                <a:schemeClr val="dk1"/>
              </a:buClr>
              <a:buSzPts val="1100"/>
              <a:buFont typeface="Source Sans Pro"/>
              <a:buChar char="●"/>
            </a:pPr>
            <a:r>
              <a:rPr b="0" i="0" lang="en-US" sz="1100" u="none" cap="none" strike="noStrike">
                <a:solidFill>
                  <a:schemeClr val="dk1"/>
                </a:solidFill>
                <a:latin typeface="Source Sans Pro"/>
                <a:ea typeface="Source Sans Pro"/>
                <a:cs typeface="Source Sans Pro"/>
                <a:sym typeface="Source Sans Pro"/>
              </a:rPr>
              <a:t>Patient reports a harm event described as NAIC level 4 (Temporary Major) or greater;</a:t>
            </a:r>
            <a:endParaRPr b="0" i="0" sz="1100" u="none" cap="none" strike="noStrike">
              <a:solidFill>
                <a:schemeClr val="dk1"/>
              </a:solidFill>
              <a:latin typeface="Source Sans Pro"/>
              <a:ea typeface="Source Sans Pro"/>
              <a:cs typeface="Source Sans Pro"/>
              <a:sym typeface="Source Sans Pro"/>
            </a:endParaRPr>
          </a:p>
          <a:p>
            <a:pPr indent="-241300" lvl="0" marL="457200" marR="0" rtl="0" algn="l">
              <a:lnSpc>
                <a:spcPct val="107916"/>
              </a:lnSpc>
              <a:spcBef>
                <a:spcPts val="0"/>
              </a:spcBef>
              <a:spcAft>
                <a:spcPts val="0"/>
              </a:spcAft>
              <a:buClr>
                <a:schemeClr val="dk1"/>
              </a:buClr>
              <a:buSzPts val="1100"/>
              <a:buFont typeface="Source Sans Pro"/>
              <a:buChar char="●"/>
            </a:pPr>
            <a:r>
              <a:rPr b="0" i="0" lang="en-US" sz="1100" u="none" cap="none" strike="noStrike">
                <a:solidFill>
                  <a:schemeClr val="dk1"/>
                </a:solidFill>
                <a:latin typeface="Source Sans Pro"/>
                <a:ea typeface="Source Sans Pro"/>
                <a:cs typeface="Source Sans Pro"/>
                <a:sym typeface="Source Sans Pro"/>
              </a:rPr>
              <a:t>Patient, family, or provider requests that CRP be used to respond to an event (of any severity);</a:t>
            </a:r>
            <a:endParaRPr b="0" i="0" sz="1100" u="none" cap="none" strike="noStrike">
              <a:solidFill>
                <a:schemeClr val="dk1"/>
              </a:solidFill>
              <a:latin typeface="Source Sans Pro"/>
              <a:ea typeface="Source Sans Pro"/>
              <a:cs typeface="Source Sans Pro"/>
              <a:sym typeface="Source Sans Pro"/>
            </a:endParaRPr>
          </a:p>
          <a:p>
            <a:pPr indent="-241300" lvl="0" marL="457200" marR="0" rtl="0" algn="l">
              <a:lnSpc>
                <a:spcPct val="107916"/>
              </a:lnSpc>
              <a:spcBef>
                <a:spcPts val="0"/>
              </a:spcBef>
              <a:spcAft>
                <a:spcPts val="0"/>
              </a:spcAft>
              <a:buClr>
                <a:schemeClr val="dk1"/>
              </a:buClr>
              <a:buSzPts val="1100"/>
              <a:buFont typeface="Source Sans Pro"/>
              <a:buChar char="●"/>
            </a:pPr>
            <a:r>
              <a:rPr b="0" i="0" lang="en-US" sz="1100" u="none" cap="none" strike="noStrike">
                <a:solidFill>
                  <a:schemeClr val="dk1"/>
                </a:solidFill>
                <a:latin typeface="Source Sans Pro"/>
                <a:ea typeface="Source Sans Pro"/>
                <a:cs typeface="Source Sans Pro"/>
                <a:sym typeface="Source Sans Pro"/>
              </a:rPr>
              <a:t>Written demand for payment or pre-litigation notice received;</a:t>
            </a:r>
            <a:endParaRPr b="0" i="0" sz="1100" u="none" cap="none" strike="noStrike">
              <a:solidFill>
                <a:schemeClr val="dk1"/>
              </a:solidFill>
              <a:latin typeface="Source Sans Pro"/>
              <a:ea typeface="Source Sans Pro"/>
              <a:cs typeface="Source Sans Pro"/>
              <a:sym typeface="Source Sans Pro"/>
            </a:endParaRPr>
          </a:p>
          <a:p>
            <a:pPr indent="-241300" lvl="0" marL="457200" marR="0" rtl="0" algn="l">
              <a:lnSpc>
                <a:spcPct val="107916"/>
              </a:lnSpc>
              <a:spcBef>
                <a:spcPts val="0"/>
              </a:spcBef>
              <a:spcAft>
                <a:spcPts val="0"/>
              </a:spcAft>
              <a:buClr>
                <a:schemeClr val="dk1"/>
              </a:buClr>
              <a:buSzPts val="1100"/>
              <a:buFont typeface="Source Sans Pro"/>
              <a:buChar char="●"/>
            </a:pPr>
            <a:r>
              <a:rPr b="0" i="0" lang="en-US" sz="1100" u="none" cap="none" strike="noStrike">
                <a:solidFill>
                  <a:schemeClr val="dk1"/>
                </a:solidFill>
                <a:latin typeface="Source Sans Pro"/>
                <a:ea typeface="Source Sans Pro"/>
                <a:cs typeface="Source Sans Pro"/>
                <a:sym typeface="Source Sans Pro"/>
              </a:rPr>
              <a:t>A TJC “Sentinel Event” or an NQF “Serious Reportable Event.”</a:t>
            </a:r>
            <a:endParaRPr b="0" i="0" sz="1100" u="none" cap="none" strike="noStrike">
              <a:solidFill>
                <a:schemeClr val="dk1"/>
              </a:solidFill>
              <a:latin typeface="Source Sans Pro"/>
              <a:ea typeface="Source Sans Pro"/>
              <a:cs typeface="Source Sans Pro"/>
              <a:sym typeface="Source Sans Pro"/>
            </a:endParaRPr>
          </a:p>
          <a:p>
            <a:pPr indent="-241300" lvl="0" marL="457200" marR="0" rtl="0" algn="l">
              <a:lnSpc>
                <a:spcPct val="107916"/>
              </a:lnSpc>
              <a:spcBef>
                <a:spcPts val="0"/>
              </a:spcBef>
              <a:spcAft>
                <a:spcPts val="0"/>
              </a:spcAft>
              <a:buClr>
                <a:schemeClr val="dk1"/>
              </a:buClr>
              <a:buSzPts val="1100"/>
              <a:buFont typeface="Source Sans Pro"/>
              <a:buChar char="●"/>
            </a:pPr>
            <a:r>
              <a:rPr b="0" i="0" lang="en-US" sz="1100" u="none" cap="none" strike="noStrike">
                <a:solidFill>
                  <a:schemeClr val="dk1"/>
                </a:solidFill>
                <a:latin typeface="Source Sans Pro"/>
                <a:ea typeface="Source Sans Pro"/>
                <a:cs typeface="Source Sans Pro"/>
                <a:sym typeface="Source Sans Pro"/>
              </a:rPr>
              <a:t>If your organization uses a harm scoring system other than the NAIC, a Harm Level crosswalk that contains common harm scoring methods can be found in appendix A.  An  event would be considered “Eligible”  if it meets NAIC level 4 or its equivalent on the crosswalk or higher.</a:t>
            </a:r>
            <a:endParaRPr b="0" i="0" sz="1100" u="none" cap="none" strike="noStrike">
              <a:solidFill>
                <a:schemeClr val="dk1"/>
              </a:solidFill>
              <a:latin typeface="Source Sans Pro"/>
              <a:ea typeface="Source Sans Pro"/>
              <a:cs typeface="Source Sans Pro"/>
              <a:sym typeface="Source Sans Pro"/>
            </a:endParaRPr>
          </a:p>
          <a:p>
            <a:pPr indent="0" lvl="0" marL="1371600" marR="0" rtl="0" algn="l">
              <a:lnSpc>
                <a:spcPct val="100000"/>
              </a:lnSpc>
              <a:spcBef>
                <a:spcPts val="0"/>
              </a:spcBef>
              <a:spcAft>
                <a:spcPts val="0"/>
              </a:spcAft>
              <a:buClr>
                <a:srgbClr val="000000"/>
              </a:buClr>
              <a:buSzPts val="1200"/>
              <a:buFont typeface="Arial"/>
              <a:buNone/>
            </a:pPr>
            <a:r>
              <a:t/>
            </a:r>
            <a:endParaRPr b="0" i="0" sz="1100" u="none" cap="none" strike="noStrike">
              <a:solidFill>
                <a:schemeClr val="dk1"/>
              </a:solidFill>
              <a:latin typeface="Arial"/>
              <a:ea typeface="Arial"/>
              <a:cs typeface="Arial"/>
              <a:sym typeface="Arial"/>
            </a:endParaRPr>
          </a:p>
          <a:p>
            <a:pPr indent="0" lvl="0" marL="0" marR="0" rtl="0" algn="l">
              <a:lnSpc>
                <a:spcPct val="107916"/>
              </a:lnSpc>
              <a:spcBef>
                <a:spcPts val="0"/>
              </a:spcBef>
              <a:spcAft>
                <a:spcPts val="0"/>
              </a:spcAft>
              <a:buClr>
                <a:srgbClr val="000000"/>
              </a:buClr>
              <a:buSzPts val="1200"/>
              <a:buFont typeface="Arial"/>
              <a:buNone/>
            </a:pPr>
            <a:r>
              <a:rPr b="0" i="0" lang="en-US" sz="1100" u="none" cap="none" strike="noStrike">
                <a:solidFill>
                  <a:schemeClr val="dk1"/>
                </a:solidFill>
                <a:latin typeface="Source Sans Pro"/>
                <a:ea typeface="Source Sans Pro"/>
                <a:cs typeface="Source Sans Pro"/>
                <a:sym typeface="Source Sans Pro"/>
              </a:rPr>
              <a:t>As you will see from the sample PACT process map, the rows represent the five fundamental activities of the CRP process (event management, event review, clinician engagement, patient/family engagement, and reconciliation/resolution), while the columns represent three major time frames in the CRP process (early, middle, and later response).  Your process map should contain each of these a activities and</a:t>
            </a:r>
            <a:r>
              <a:rPr b="0" i="0" lang="en-US" sz="1100" u="none" cap="none" strike="noStrike">
                <a:solidFill>
                  <a:schemeClr val="dk1"/>
                </a:solidFill>
                <a:latin typeface="Source Sans Pro"/>
                <a:ea typeface="Source Sans Pro"/>
                <a:cs typeface="Source Sans Pro"/>
                <a:sym typeface="Source Sans Pro"/>
                <a:extLst>
                  <a:ext uri="http://customooxmlschemas.google.com/">
                    <go:slidesCustomData xmlns:go="http://customooxmlschemas.google.com/" textRoundtripDataId="2"/>
                  </a:ext>
                </a:extLst>
              </a:rPr>
              <a:t> timeframes</a:t>
            </a:r>
            <a:r>
              <a:rPr b="0" i="0" lang="en-US" sz="1100" u="none" cap="none" strike="noStrike">
                <a:solidFill>
                  <a:schemeClr val="dk1"/>
                </a:solidFill>
                <a:latin typeface="Source Sans Pro"/>
                <a:ea typeface="Source Sans Pro"/>
                <a:cs typeface="Source Sans Pro"/>
                <a:sym typeface="Source Sans Pro"/>
              </a:rPr>
              <a:t>, though the name your organization gives to certain steps might vary.</a:t>
            </a:r>
            <a:endParaRPr b="0" i="0" sz="1100" u="none" cap="none" strike="noStrike">
              <a:solidFill>
                <a:schemeClr val="dk1"/>
              </a:solidFill>
              <a:latin typeface="Source Sans Pro"/>
              <a:ea typeface="Source Sans Pro"/>
              <a:cs typeface="Source Sans Pro"/>
              <a:sym typeface="Source Sans Pro"/>
            </a:endParaRPr>
          </a:p>
          <a:p>
            <a:pPr indent="0" lvl="0" marL="0" marR="0" rtl="0" algn="l">
              <a:lnSpc>
                <a:spcPct val="107916"/>
              </a:lnSpc>
              <a:spcBef>
                <a:spcPts val="800"/>
              </a:spcBef>
              <a:spcAft>
                <a:spcPts val="0"/>
              </a:spcAft>
              <a:buClr>
                <a:srgbClr val="000000"/>
              </a:buClr>
              <a:buSzPts val="1200"/>
              <a:buFont typeface="Arial"/>
              <a:buNone/>
            </a:pPr>
            <a:r>
              <a:rPr b="0" i="0" lang="en-US" sz="1100" u="none" cap="none" strike="noStrike">
                <a:solidFill>
                  <a:schemeClr val="dk1"/>
                </a:solidFill>
                <a:latin typeface="Source Sans Pro"/>
                <a:ea typeface="Source Sans Pro"/>
                <a:cs typeface="Source Sans Pro"/>
                <a:sym typeface="Source Sans Pro"/>
              </a:rPr>
              <a:t>The more specific you can be in your process map, the better—list specific committees, offices, roles, or people responsible for specific steps.  </a:t>
            </a:r>
            <a:r>
              <a:rPr lang="en-US" sz="1100">
                <a:solidFill>
                  <a:schemeClr val="dk1"/>
                </a:solidFill>
                <a:latin typeface="Source Sans Pro"/>
                <a:ea typeface="Source Sans Pro"/>
                <a:cs typeface="Source Sans Pro"/>
                <a:sym typeface="Source Sans Pro"/>
              </a:rPr>
              <a:t>Your</a:t>
            </a:r>
            <a:r>
              <a:rPr b="0" i="0" lang="en-US" sz="1100" u="none" cap="none" strike="noStrike">
                <a:solidFill>
                  <a:schemeClr val="dk1"/>
                </a:solidFill>
                <a:latin typeface="Source Sans Pro"/>
                <a:ea typeface="Source Sans Pro"/>
                <a:cs typeface="Source Sans Pro"/>
                <a:sym typeface="Source Sans Pro"/>
              </a:rPr>
              <a:t> PACT CRP Process Map will be a living document over the course of the Collaborative—be prepared to refine your description of the steps and your assessment of the reliability of each step as you receive feedback from our faculty and your Atlas/metrics submissions.</a:t>
            </a:r>
            <a:endParaRPr b="0" i="0" sz="1100" u="none" cap="none" strike="noStrike">
              <a:solidFill>
                <a:schemeClr val="dk1"/>
              </a:solidFill>
              <a:latin typeface="Source Sans Pro"/>
              <a:ea typeface="Source Sans Pro"/>
              <a:cs typeface="Source Sans Pro"/>
              <a:sym typeface="Source Sans Pro"/>
            </a:endParaRPr>
          </a:p>
          <a:p>
            <a:pPr indent="-241300" lvl="0" marL="457200" marR="0" rtl="0" algn="l">
              <a:lnSpc>
                <a:spcPct val="107916"/>
              </a:lnSpc>
              <a:spcBef>
                <a:spcPts val="800"/>
              </a:spcBef>
              <a:spcAft>
                <a:spcPts val="0"/>
              </a:spcAft>
              <a:buClr>
                <a:schemeClr val="dk1"/>
              </a:buClr>
              <a:buSzPts val="1100"/>
              <a:buFont typeface="Source Sans Pro"/>
              <a:buAutoNum type="arabicPeriod"/>
            </a:pPr>
            <a:r>
              <a:rPr b="0" i="0" lang="en-US" sz="1100" u="none" cap="none" strike="noStrike">
                <a:solidFill>
                  <a:schemeClr val="dk1"/>
                </a:solidFill>
                <a:latin typeface="Source Sans Pro"/>
                <a:ea typeface="Source Sans Pro"/>
                <a:cs typeface="Source Sans Pro"/>
                <a:sym typeface="Source Sans Pro"/>
              </a:rPr>
              <a:t>Assemble your PACT team and any other needed stakeholders. </a:t>
            </a:r>
            <a:endParaRPr b="0" i="0" sz="1100" u="none" cap="none" strike="noStrike">
              <a:solidFill>
                <a:schemeClr val="dk1"/>
              </a:solidFill>
              <a:latin typeface="Source Sans Pro"/>
              <a:ea typeface="Source Sans Pro"/>
              <a:cs typeface="Source Sans Pro"/>
              <a:sym typeface="Source Sans Pro"/>
            </a:endParaRPr>
          </a:p>
          <a:p>
            <a:pPr indent="-241300" lvl="0" marL="457200" marR="0" rtl="0" algn="l">
              <a:lnSpc>
                <a:spcPct val="107916"/>
              </a:lnSpc>
              <a:spcBef>
                <a:spcPts val="0"/>
              </a:spcBef>
              <a:spcAft>
                <a:spcPts val="0"/>
              </a:spcAft>
              <a:buClr>
                <a:schemeClr val="dk1"/>
              </a:buClr>
              <a:buSzPts val="1100"/>
              <a:buFont typeface="Source Sans Pro"/>
              <a:buAutoNum type="arabicPeriod"/>
            </a:pPr>
            <a:r>
              <a:rPr b="0" i="0" lang="en-US" sz="1100" u="none" cap="none" strike="noStrike">
                <a:solidFill>
                  <a:schemeClr val="dk1"/>
                </a:solidFill>
                <a:latin typeface="Source Sans Pro"/>
                <a:ea typeface="Source Sans Pro"/>
                <a:cs typeface="Source Sans Pro"/>
                <a:sym typeface="Source Sans Pro"/>
              </a:rPr>
              <a:t>Modify the PACT Sample Process Map to reflect the desired CRP process at your organizations. It may help as you do this to reflect on the last 5-10 CRP events at your organization, and draw out the steps each one went through. If it is useful, you might also add who does what step in each of the boxes. </a:t>
            </a:r>
            <a:endParaRPr b="0" i="0" sz="1100" u="none" cap="none" strike="noStrike">
              <a:solidFill>
                <a:schemeClr val="dk1"/>
              </a:solidFill>
              <a:latin typeface="Source Sans Pro"/>
              <a:ea typeface="Source Sans Pro"/>
              <a:cs typeface="Source Sans Pro"/>
              <a:sym typeface="Source Sans Pro"/>
            </a:endParaRPr>
          </a:p>
          <a:p>
            <a:pPr indent="-241300" lvl="0" marL="457200" marR="0" rtl="0" algn="l">
              <a:lnSpc>
                <a:spcPct val="107916"/>
              </a:lnSpc>
              <a:spcBef>
                <a:spcPts val="0"/>
              </a:spcBef>
              <a:spcAft>
                <a:spcPts val="0"/>
              </a:spcAft>
              <a:buClr>
                <a:schemeClr val="dk1"/>
              </a:buClr>
              <a:buSzPts val="1100"/>
              <a:buFont typeface="Source Sans Pro"/>
              <a:buAutoNum type="arabicPeriod"/>
            </a:pPr>
            <a:r>
              <a:rPr b="0" i="0" lang="en-US" sz="1100" u="none" cap="none" strike="noStrike">
                <a:solidFill>
                  <a:schemeClr val="dk1"/>
                </a:solidFill>
                <a:latin typeface="Source Sans Pro"/>
                <a:ea typeface="Source Sans Pro"/>
                <a:cs typeface="Source Sans Pro"/>
                <a:sym typeface="Source Sans Pro"/>
              </a:rPr>
              <a:t>Get feedback from lots of people about whether the desired process map is accurate and realistic. </a:t>
            </a:r>
            <a:endParaRPr b="0" i="0" sz="1100" u="none" cap="none" strike="noStrike">
              <a:solidFill>
                <a:schemeClr val="dk1"/>
              </a:solidFill>
              <a:latin typeface="Source Sans Pro"/>
              <a:ea typeface="Source Sans Pro"/>
              <a:cs typeface="Source Sans Pro"/>
              <a:sym typeface="Source Sans Pro"/>
            </a:endParaRPr>
          </a:p>
          <a:p>
            <a:pPr indent="-241300" lvl="0" marL="457200" marR="0" rtl="0" algn="l">
              <a:lnSpc>
                <a:spcPct val="107916"/>
              </a:lnSpc>
              <a:spcBef>
                <a:spcPts val="0"/>
              </a:spcBef>
              <a:spcAft>
                <a:spcPts val="0"/>
              </a:spcAft>
              <a:buClr>
                <a:schemeClr val="dk1"/>
              </a:buClr>
              <a:buSzPts val="1100"/>
              <a:buFont typeface="Source Sans Pro"/>
              <a:buAutoNum type="arabicPeriod"/>
            </a:pPr>
            <a:r>
              <a:rPr b="0" i="0" lang="en-US" sz="1100" u="none" cap="none" strike="noStrike">
                <a:solidFill>
                  <a:schemeClr val="dk1"/>
                </a:solidFill>
                <a:latin typeface="Source Sans Pro"/>
                <a:ea typeface="Source Sans Pro"/>
                <a:cs typeface="Source Sans Pro"/>
                <a:sym typeface="Source Sans Pro"/>
              </a:rPr>
              <a:t>Color code how reliably each step is currently happening. Again, consider both events that went through your CRP over the last year, as well as harm events that should have gone through the CRP last year but did not (or made it partway through).</a:t>
            </a:r>
            <a:endParaRPr b="0" i="0" sz="1100" u="none" cap="none" strike="noStrike">
              <a:solidFill>
                <a:schemeClr val="dk1"/>
              </a:solidFill>
              <a:latin typeface="Source Sans Pro"/>
              <a:ea typeface="Source Sans Pro"/>
              <a:cs typeface="Source Sans Pro"/>
              <a:sym typeface="Source Sans Pro"/>
            </a:endParaRPr>
          </a:p>
          <a:p>
            <a:pPr indent="-241300" lvl="0" marL="914400" marR="0" rtl="0" algn="l">
              <a:lnSpc>
                <a:spcPct val="107916"/>
              </a:lnSpc>
              <a:spcBef>
                <a:spcPts val="0"/>
              </a:spcBef>
              <a:spcAft>
                <a:spcPts val="0"/>
              </a:spcAft>
              <a:buClr>
                <a:schemeClr val="dk1"/>
              </a:buClr>
              <a:buSzPts val="1100"/>
              <a:buFont typeface="Source Sans Pro"/>
              <a:buChar char="●"/>
            </a:pPr>
            <a:r>
              <a:rPr b="1" i="0" lang="en-US" sz="1100" u="none" cap="none" strike="noStrike">
                <a:solidFill>
                  <a:srgbClr val="38761D"/>
                </a:solidFill>
                <a:latin typeface="Source Sans Pro"/>
                <a:ea typeface="Source Sans Pro"/>
                <a:cs typeface="Source Sans Pro"/>
                <a:sym typeface="Source Sans Pro"/>
              </a:rPr>
              <a:t>Green</a:t>
            </a:r>
            <a:r>
              <a:rPr b="0" i="0" lang="en-US" sz="1100" u="none" cap="none" strike="noStrike">
                <a:solidFill>
                  <a:schemeClr val="dk1"/>
                </a:solidFill>
                <a:latin typeface="Source Sans Pro"/>
                <a:ea typeface="Source Sans Pro"/>
                <a:cs typeface="Source Sans Pro"/>
                <a:sym typeface="Source Sans Pro"/>
              </a:rPr>
              <a:t> - reliable processes in place that you are using consistently </a:t>
            </a:r>
            <a:endParaRPr b="0" i="0" sz="1100" u="none" cap="none" strike="noStrike">
              <a:solidFill>
                <a:schemeClr val="dk1"/>
              </a:solidFill>
              <a:latin typeface="Source Sans Pro"/>
              <a:ea typeface="Source Sans Pro"/>
              <a:cs typeface="Source Sans Pro"/>
              <a:sym typeface="Source Sans Pro"/>
            </a:endParaRPr>
          </a:p>
          <a:p>
            <a:pPr indent="-241300" lvl="0" marL="914400" marR="0" rtl="0" algn="l">
              <a:lnSpc>
                <a:spcPct val="107916"/>
              </a:lnSpc>
              <a:spcBef>
                <a:spcPts val="0"/>
              </a:spcBef>
              <a:spcAft>
                <a:spcPts val="0"/>
              </a:spcAft>
              <a:buClr>
                <a:schemeClr val="dk1"/>
              </a:buClr>
              <a:buSzPts val="1100"/>
              <a:buFont typeface="Source Sans Pro"/>
              <a:buChar char="●"/>
            </a:pPr>
            <a:r>
              <a:rPr b="1" i="0" lang="en-US" sz="1100" u="none" cap="none" strike="noStrike">
                <a:solidFill>
                  <a:srgbClr val="F1C232"/>
                </a:solidFill>
                <a:latin typeface="Source Sans Pro"/>
                <a:ea typeface="Source Sans Pro"/>
                <a:cs typeface="Source Sans Pro"/>
                <a:sym typeface="Source Sans Pro"/>
              </a:rPr>
              <a:t>Yellow</a:t>
            </a:r>
            <a:r>
              <a:rPr b="0" i="0" lang="en-US" sz="1100" u="none" cap="none" strike="noStrike">
                <a:solidFill>
                  <a:schemeClr val="dk1"/>
                </a:solidFill>
                <a:latin typeface="Source Sans Pro"/>
                <a:ea typeface="Source Sans Pro"/>
                <a:cs typeface="Source Sans Pro"/>
                <a:sym typeface="Source Sans Pro"/>
              </a:rPr>
              <a:t> - processes in place that you are sometimes using with potential for greater reliability/standardization</a:t>
            </a:r>
            <a:endParaRPr b="0" i="0" sz="1100" u="none" cap="none" strike="noStrike">
              <a:solidFill>
                <a:schemeClr val="dk1"/>
              </a:solidFill>
              <a:latin typeface="Source Sans Pro"/>
              <a:ea typeface="Source Sans Pro"/>
              <a:cs typeface="Source Sans Pro"/>
              <a:sym typeface="Source Sans Pro"/>
            </a:endParaRPr>
          </a:p>
          <a:p>
            <a:pPr indent="-241300" lvl="0" marL="914400" marR="0" rtl="0" algn="l">
              <a:lnSpc>
                <a:spcPct val="107916"/>
              </a:lnSpc>
              <a:spcBef>
                <a:spcPts val="0"/>
              </a:spcBef>
              <a:spcAft>
                <a:spcPts val="0"/>
              </a:spcAft>
              <a:buClr>
                <a:schemeClr val="dk1"/>
              </a:buClr>
              <a:buSzPts val="1100"/>
              <a:buFont typeface="Source Sans Pro"/>
              <a:buChar char="●"/>
            </a:pPr>
            <a:r>
              <a:rPr b="1" i="0" lang="en-US" sz="1100" u="none" cap="none" strike="noStrike">
                <a:solidFill>
                  <a:srgbClr val="CC0000"/>
                </a:solidFill>
                <a:latin typeface="Source Sans Pro"/>
                <a:ea typeface="Source Sans Pro"/>
                <a:cs typeface="Source Sans Pro"/>
                <a:sym typeface="Source Sans Pro"/>
              </a:rPr>
              <a:t>Red </a:t>
            </a:r>
            <a:r>
              <a:rPr b="0" i="0" lang="en-US" sz="1100" u="none" cap="none" strike="noStrike">
                <a:solidFill>
                  <a:schemeClr val="dk1"/>
                </a:solidFill>
                <a:latin typeface="Source Sans Pro"/>
                <a:ea typeface="Source Sans Pro"/>
                <a:cs typeface="Source Sans Pro"/>
                <a:sym typeface="Source Sans Pro"/>
              </a:rPr>
              <a:t>- processes not reliable and you are not using</a:t>
            </a:r>
            <a:endParaRPr b="0" i="0" sz="1100" u="none" cap="none" strike="noStrike">
              <a:solidFill>
                <a:schemeClr val="dk1"/>
              </a:solidFill>
              <a:latin typeface="Source Sans Pro"/>
              <a:ea typeface="Source Sans Pro"/>
              <a:cs typeface="Source Sans Pro"/>
              <a:sym typeface="Source Sans Pro"/>
            </a:endParaRPr>
          </a:p>
          <a:p>
            <a:pPr indent="0" lvl="0" marL="457200" marR="0" rtl="0" algn="l">
              <a:lnSpc>
                <a:spcPct val="107916"/>
              </a:lnSpc>
              <a:spcBef>
                <a:spcPts val="0"/>
              </a:spcBef>
              <a:spcAft>
                <a:spcPts val="0"/>
              </a:spcAft>
              <a:buClr>
                <a:srgbClr val="000000"/>
              </a:buClr>
              <a:buSzPts val="1200"/>
              <a:buFont typeface="Arial"/>
              <a:buNone/>
            </a:pPr>
            <a:r>
              <a:rPr b="0" i="0" lang="en-US" sz="1100" u="none" cap="none" strike="noStrike">
                <a:solidFill>
                  <a:schemeClr val="dk1"/>
                </a:solidFill>
                <a:latin typeface="Source Sans Pro"/>
                <a:ea typeface="Source Sans Pro"/>
                <a:cs typeface="Source Sans Pro"/>
                <a:sym typeface="Source Sans Pro"/>
              </a:rPr>
              <a:t>You can use the legend at the top of the next page and the paint feature to quickly and easily create a visual representation of your current state.</a:t>
            </a:r>
            <a:endParaRPr b="0" i="0" sz="1100" u="none" cap="none" strike="noStrike">
              <a:solidFill>
                <a:schemeClr val="dk1"/>
              </a:solidFill>
              <a:latin typeface="Source Sans Pro"/>
              <a:ea typeface="Source Sans Pro"/>
              <a:cs typeface="Source Sans Pro"/>
              <a:sym typeface="Source Sans Pro"/>
            </a:endParaRPr>
          </a:p>
          <a:p>
            <a:pPr indent="0" lvl="0" marL="0" marR="0" rtl="0" algn="l">
              <a:lnSpc>
                <a:spcPct val="107916"/>
              </a:lnSpc>
              <a:spcBef>
                <a:spcPts val="0"/>
              </a:spcBef>
              <a:spcAft>
                <a:spcPts val="0"/>
              </a:spcAft>
              <a:buNone/>
            </a:pPr>
            <a:r>
              <a:rPr lang="en-US" sz="1100">
                <a:solidFill>
                  <a:schemeClr val="dk1"/>
                </a:solidFill>
                <a:latin typeface="Source Sans Pro"/>
                <a:ea typeface="Source Sans Pro"/>
                <a:cs typeface="Source Sans Pro"/>
                <a:sym typeface="Source Sans Pro"/>
              </a:rPr>
              <a:t>5. </a:t>
            </a:r>
            <a:r>
              <a:rPr b="0" i="0" lang="en-US" sz="1100" u="none" cap="none" strike="noStrike">
                <a:solidFill>
                  <a:schemeClr val="dk1"/>
                </a:solidFill>
                <a:latin typeface="Source Sans Pro"/>
                <a:ea typeface="Source Sans Pro"/>
                <a:cs typeface="Source Sans Pro"/>
                <a:sym typeface="Source Sans Pro"/>
              </a:rPr>
              <a:t>Once you complete the Atlas survey and submit your baseline CRP measures, you can use the feedback to refine both your process map and your reliability coding. </a:t>
            </a:r>
            <a:endParaRPr b="0" i="0" sz="1100" u="none" cap="none" strike="noStrike">
              <a:solidFill>
                <a:schemeClr val="dk1"/>
              </a:solidFill>
              <a:latin typeface="Source Sans Pro"/>
              <a:ea typeface="Source Sans Pro"/>
              <a:cs typeface="Source Sans Pro"/>
              <a:sym typeface="Source Sans Pro"/>
            </a:endParaRPr>
          </a:p>
          <a:p>
            <a:pPr indent="0" lvl="0" marL="0" marR="0" rtl="0" algn="l">
              <a:lnSpc>
                <a:spcPct val="107916"/>
              </a:lnSpc>
              <a:spcBef>
                <a:spcPts val="800"/>
              </a:spcBef>
              <a:spcAft>
                <a:spcPts val="800"/>
              </a:spcAft>
              <a:buClr>
                <a:srgbClr val="000000"/>
              </a:buClr>
              <a:buSzPts val="1200"/>
              <a:buFont typeface="Arial"/>
              <a:buNone/>
            </a:pPr>
            <a:r>
              <a:rPr b="0" i="0" lang="en-US" sz="1100" u="none" cap="none" strike="noStrike">
                <a:solidFill>
                  <a:schemeClr val="dk1"/>
                </a:solidFill>
                <a:latin typeface="Source Sans Pro"/>
                <a:ea typeface="Source Sans Pro"/>
                <a:cs typeface="Source Sans Pro"/>
                <a:sym typeface="Source Sans Pro"/>
              </a:rPr>
              <a:t>If you have questions or need additional support from the PACT faculty or staff, please contact us via Aria.</a:t>
            </a:r>
            <a:endParaRPr b="0" i="0" sz="1100" u="none" cap="none" strike="noStrike">
              <a:solidFill>
                <a:srgbClr val="000000"/>
              </a:solidFill>
              <a:latin typeface="Arial"/>
              <a:ea typeface="Arial"/>
              <a:cs typeface="Arial"/>
              <a:sym typeface="Arial"/>
            </a:endParaRPr>
          </a:p>
        </p:txBody>
      </p:sp>
      <p:pic>
        <p:nvPicPr>
          <p:cNvPr id="92" name="Google Shape;92;g10b8e551826_1_15"/>
          <p:cNvPicPr preferRelativeResize="0"/>
          <p:nvPr/>
        </p:nvPicPr>
        <p:blipFill>
          <a:blip r:embed="rId3">
            <a:alphaModFix/>
          </a:blip>
          <a:stretch>
            <a:fillRect/>
          </a:stretch>
        </p:blipFill>
        <p:spPr>
          <a:xfrm>
            <a:off x="10384275" y="6447576"/>
            <a:ext cx="1738526" cy="400200"/>
          </a:xfrm>
          <a:prstGeom prst="rect">
            <a:avLst/>
          </a:prstGeom>
          <a:noFill/>
          <a:ln>
            <a:noFill/>
          </a:ln>
        </p:spPr>
      </p:pic>
      <p:sp>
        <p:nvSpPr>
          <p:cNvPr id="93" name="Google Shape;93;g10b8e551826_1_15"/>
          <p:cNvSpPr txBox="1"/>
          <p:nvPr/>
        </p:nvSpPr>
        <p:spPr>
          <a:xfrm>
            <a:off x="10138150" y="91350"/>
            <a:ext cx="1962900" cy="369300"/>
          </a:xfrm>
          <a:prstGeom prst="rect">
            <a:avLst/>
          </a:prstGeom>
          <a:solidFill>
            <a:srgbClr val="155F7A"/>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US" sz="1200">
                <a:solidFill>
                  <a:schemeClr val="lt1"/>
                </a:solidFill>
                <a:latin typeface="Source Sans Pro"/>
                <a:ea typeface="Source Sans Pro"/>
                <a:cs typeface="Source Sans Pro"/>
                <a:sym typeface="Source Sans Pro"/>
              </a:rPr>
              <a:t>OVERVIEW</a:t>
            </a:r>
            <a:endParaRPr sz="1200">
              <a:solidFill>
                <a:schemeClr val="lt1"/>
              </a:solidFill>
              <a:latin typeface="Calibri"/>
              <a:ea typeface="Calibri"/>
              <a:cs typeface="Calibri"/>
              <a:sym typeface="Calibri"/>
            </a:endParaRPr>
          </a:p>
        </p:txBody>
      </p:sp>
      <p:grpSp>
        <p:nvGrpSpPr>
          <p:cNvPr id="94" name="Google Shape;94;g10b8e551826_1_15"/>
          <p:cNvGrpSpPr/>
          <p:nvPr/>
        </p:nvGrpSpPr>
        <p:grpSpPr>
          <a:xfrm>
            <a:off x="222025" y="6368600"/>
            <a:ext cx="10162400" cy="492600"/>
            <a:chOff x="222025" y="6368600"/>
            <a:chExt cx="10162400" cy="492600"/>
          </a:xfrm>
        </p:grpSpPr>
        <p:sp>
          <p:nvSpPr>
            <p:cNvPr id="95" name="Google Shape;95;g10b8e551826_1_15"/>
            <p:cNvSpPr txBox="1"/>
            <p:nvPr/>
          </p:nvSpPr>
          <p:spPr>
            <a:xfrm>
              <a:off x="1195125" y="6368600"/>
              <a:ext cx="91893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000">
                  <a:solidFill>
                    <a:srgbClr val="333333"/>
                  </a:solidFill>
                  <a:highlight>
                    <a:srgbClr val="FFFFFF"/>
                  </a:highlight>
                  <a:latin typeface="Source Sans Pro"/>
                  <a:ea typeface="Source Sans Pro"/>
                  <a:cs typeface="Source Sans Pro"/>
                  <a:sym typeface="Source Sans Pro"/>
                </a:rPr>
                <a:t>This work © 2022 by </a:t>
              </a:r>
              <a:r>
                <a:rPr lang="en-US" sz="1000" u="sng">
                  <a:solidFill>
                    <a:schemeClr val="hlink"/>
                  </a:solidFill>
                  <a:highlight>
                    <a:srgbClr val="FFFFFF"/>
                  </a:highlight>
                  <a:latin typeface="Source Sans Pro"/>
                  <a:ea typeface="Source Sans Pro"/>
                  <a:cs typeface="Source Sans Pro"/>
                  <a:sym typeface="Source Sans Pro"/>
                  <a:hlinkClick r:id="rId4"/>
                </a:rPr>
                <a:t>Ariadne Labs</a:t>
              </a:r>
              <a:r>
                <a:rPr lang="en-US" sz="1000">
                  <a:solidFill>
                    <a:srgbClr val="333333"/>
                  </a:solidFill>
                  <a:highlight>
                    <a:srgbClr val="FFFFFF"/>
                  </a:highlight>
                  <a:latin typeface="Source Sans Pro"/>
                  <a:ea typeface="Source Sans Pro"/>
                  <a:cs typeface="Source Sans Pro"/>
                  <a:sym typeface="Source Sans Pro"/>
                </a:rPr>
                <a:t>,</a:t>
              </a:r>
              <a:r>
                <a:rPr lang="en-US" sz="1000">
                  <a:solidFill>
                    <a:srgbClr val="333333"/>
                  </a:solidFill>
                  <a:highlight>
                    <a:srgbClr val="FFFFFF"/>
                  </a:highlight>
                  <a:uFill>
                    <a:noFill/>
                  </a:uFill>
                  <a:latin typeface="Source Sans Pro"/>
                  <a:ea typeface="Source Sans Pro"/>
                  <a:cs typeface="Source Sans Pro"/>
                  <a:sym typeface="Source Sans Pro"/>
                  <a:hlinkClick r:id="rId5">
                    <a:extLst>
                      <a:ext uri="{A12FA001-AC4F-418D-AE19-62706E023703}">
                        <ahyp:hlinkClr val="tx"/>
                      </a:ext>
                    </a:extLst>
                  </a:hlinkClick>
                </a:rPr>
                <a:t> </a:t>
              </a:r>
              <a:r>
                <a:rPr lang="en-US" sz="1000" u="sng">
                  <a:solidFill>
                    <a:schemeClr val="hlink"/>
                  </a:solidFill>
                  <a:highlight>
                    <a:srgbClr val="FFFFFF"/>
                  </a:highlight>
                  <a:latin typeface="Source Sans Pro"/>
                  <a:ea typeface="Source Sans Pro"/>
                  <a:cs typeface="Source Sans Pro"/>
                  <a:sym typeface="Source Sans Pro"/>
                  <a:hlinkClick r:id="rId6"/>
                </a:rPr>
                <a:t>Institute for Healthcare Improvement</a:t>
              </a:r>
              <a:r>
                <a:rPr lang="en-US" sz="1000">
                  <a:solidFill>
                    <a:srgbClr val="333333"/>
                  </a:solidFill>
                  <a:highlight>
                    <a:srgbClr val="FFFFFF"/>
                  </a:highlight>
                  <a:latin typeface="Source Sans Pro"/>
                  <a:ea typeface="Source Sans Pro"/>
                  <a:cs typeface="Source Sans Pro"/>
                  <a:sym typeface="Source Sans Pro"/>
                </a:rPr>
                <a:t>, and</a:t>
              </a:r>
              <a:r>
                <a:rPr lang="en-US" sz="1000">
                  <a:solidFill>
                    <a:srgbClr val="333333"/>
                  </a:solidFill>
                  <a:highlight>
                    <a:srgbClr val="FFFFFF"/>
                  </a:highlight>
                  <a:uFill>
                    <a:noFill/>
                  </a:uFill>
                  <a:latin typeface="Source Sans Pro"/>
                  <a:ea typeface="Source Sans Pro"/>
                  <a:cs typeface="Source Sans Pro"/>
                  <a:sym typeface="Source Sans Pro"/>
                  <a:hlinkClick r:id="rId7">
                    <a:extLst>
                      <a:ext uri="{A12FA001-AC4F-418D-AE19-62706E023703}">
                        <ahyp:hlinkClr val="tx"/>
                      </a:ext>
                    </a:extLst>
                  </a:hlinkClick>
                </a:rPr>
                <a:t> </a:t>
              </a:r>
              <a:r>
                <a:rPr lang="en-US" sz="1000" u="sng">
                  <a:solidFill>
                    <a:schemeClr val="hlink"/>
                  </a:solidFill>
                  <a:highlight>
                    <a:srgbClr val="FFFFFF"/>
                  </a:highlight>
                  <a:latin typeface="Source Sans Pro"/>
                  <a:ea typeface="Source Sans Pro"/>
                  <a:cs typeface="Source Sans Pro"/>
                  <a:sym typeface="Source Sans Pro"/>
                  <a:hlinkClick r:id="rId8"/>
                </a:rPr>
                <a:t>University of Washington</a:t>
              </a:r>
              <a:r>
                <a:rPr lang="en-US" sz="1000">
                  <a:solidFill>
                    <a:srgbClr val="333333"/>
                  </a:solidFill>
                  <a:highlight>
                    <a:srgbClr val="FFFFFF"/>
                  </a:highlight>
                  <a:latin typeface="Source Sans Pro"/>
                  <a:ea typeface="Source Sans Pro"/>
                  <a:cs typeface="Source Sans Pro"/>
                  <a:sym typeface="Source Sans Pro"/>
                </a:rPr>
                <a:t> is licensed under Attribution-NonCommercial-NoDerivatives 4.0 International. To view a copy of this license, visit</a:t>
              </a:r>
              <a:r>
                <a:rPr lang="en-US" sz="1000">
                  <a:solidFill>
                    <a:srgbClr val="333333"/>
                  </a:solidFill>
                  <a:highlight>
                    <a:srgbClr val="FFFFFF"/>
                  </a:highlight>
                  <a:uFill>
                    <a:noFill/>
                  </a:uFill>
                  <a:latin typeface="Source Sans Pro"/>
                  <a:ea typeface="Source Sans Pro"/>
                  <a:cs typeface="Source Sans Pro"/>
                  <a:sym typeface="Source Sans Pro"/>
                  <a:hlinkClick r:id="rId9">
                    <a:extLst>
                      <a:ext uri="{A12FA001-AC4F-418D-AE19-62706E023703}">
                        <ahyp:hlinkClr val="tx"/>
                      </a:ext>
                    </a:extLst>
                  </a:hlinkClick>
                </a:rPr>
                <a:t> </a:t>
              </a:r>
              <a:r>
                <a:rPr lang="en-US" sz="1000" u="sng">
                  <a:solidFill>
                    <a:schemeClr val="hlink"/>
                  </a:solidFill>
                  <a:highlight>
                    <a:srgbClr val="FFFFFF"/>
                  </a:highlight>
                  <a:latin typeface="Source Sans Pro"/>
                  <a:ea typeface="Source Sans Pro"/>
                  <a:cs typeface="Source Sans Pro"/>
                  <a:sym typeface="Source Sans Pro"/>
                  <a:hlinkClick r:id="rId10"/>
                </a:rPr>
                <a:t>http://creativecommons.org/licenses/by-nc-nd/4.0/</a:t>
              </a:r>
              <a:endParaRPr/>
            </a:p>
          </p:txBody>
        </p:sp>
        <p:pic>
          <p:nvPicPr>
            <p:cNvPr id="96" name="Google Shape;96;g10b8e551826_1_15"/>
            <p:cNvPicPr preferRelativeResize="0"/>
            <p:nvPr/>
          </p:nvPicPr>
          <p:blipFill>
            <a:blip r:embed="rId11">
              <a:alphaModFix/>
            </a:blip>
            <a:stretch>
              <a:fillRect/>
            </a:stretch>
          </p:blipFill>
          <p:spPr>
            <a:xfrm>
              <a:off x="222025" y="6446400"/>
              <a:ext cx="956590" cy="337000"/>
            </a:xfrm>
            <a:prstGeom prst="rect">
              <a:avLst/>
            </a:prstGeom>
            <a:noFill/>
            <a:ln>
              <a:noFill/>
            </a:ln>
          </p:spPr>
        </p:pic>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g10ea3fb5ae2_0_0"/>
          <p:cNvSpPr txBox="1"/>
          <p:nvPr/>
        </p:nvSpPr>
        <p:spPr>
          <a:xfrm>
            <a:off x="75" y="20800"/>
            <a:ext cx="12192000" cy="5541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500"/>
              <a:buFont typeface="Arial"/>
              <a:buNone/>
            </a:pPr>
            <a:r>
              <a:rPr b="1" i="0" lang="en-US" sz="1500" u="none" cap="none" strike="noStrike">
                <a:solidFill>
                  <a:srgbClr val="155F7A"/>
                </a:solidFill>
                <a:latin typeface="Source Sans Pro"/>
                <a:ea typeface="Source Sans Pro"/>
                <a:cs typeface="Source Sans Pro"/>
                <a:sym typeface="Source Sans Pro"/>
                <a:extLst>
                  <a:ext uri="http://customooxmlschemas.google.com/">
                    <go:slidesCustomData xmlns:go="http://customooxmlschemas.google.com/" textRoundtripDataId="3"/>
                  </a:ext>
                </a:extLst>
              </a:rPr>
              <a:t>Pathway to Accountability, Compassion, and Transparency (PACT): Process Map</a:t>
            </a:r>
            <a:br>
              <a:rPr b="0" i="0" lang="en-US" sz="1500" u="none" cap="none" strike="noStrike">
                <a:solidFill>
                  <a:srgbClr val="155F7A"/>
                </a:solidFill>
                <a:latin typeface="Source Sans Pro"/>
                <a:ea typeface="Source Sans Pro"/>
                <a:cs typeface="Source Sans Pro"/>
                <a:sym typeface="Source Sans Pro"/>
                <a:extLst>
                  <a:ext uri="http://customooxmlschemas.google.com/">
                    <go:slidesCustomData xmlns:go="http://customooxmlschemas.google.com/" textRoundtripDataId="4"/>
                  </a:ext>
                </a:extLst>
              </a:rPr>
            </a:br>
            <a:r>
              <a:rPr b="0" i="1" lang="en-US" sz="1500" u="none" cap="none" strike="noStrike">
                <a:solidFill>
                  <a:srgbClr val="155F7A"/>
                </a:solidFill>
                <a:latin typeface="Source Sans Pro"/>
                <a:ea typeface="Source Sans Pro"/>
                <a:cs typeface="Source Sans Pro"/>
                <a:sym typeface="Source Sans Pro"/>
                <a:extLst>
                  <a:ext uri="http://customooxmlschemas.google.com/">
                    <go:slidesCustomData xmlns:go="http://customooxmlschemas.google.com/" textRoundtripDataId="5"/>
                  </a:ext>
                </a:extLst>
              </a:rPr>
              <a:t>A step-by-step map of the activities involved in responding to a harm event</a:t>
            </a:r>
            <a:endParaRPr b="0" i="1" sz="1500" u="none" cap="none" strike="noStrike">
              <a:solidFill>
                <a:srgbClr val="155F7A"/>
              </a:solidFill>
              <a:latin typeface="Source Sans Pro"/>
              <a:ea typeface="Source Sans Pro"/>
              <a:cs typeface="Source Sans Pro"/>
              <a:sym typeface="Source Sans Pro"/>
            </a:endParaRPr>
          </a:p>
        </p:txBody>
      </p:sp>
      <p:sp>
        <p:nvSpPr>
          <p:cNvPr id="103" name="Google Shape;103;g10ea3fb5ae2_0_0"/>
          <p:cNvSpPr/>
          <p:nvPr/>
        </p:nvSpPr>
        <p:spPr>
          <a:xfrm>
            <a:off x="1236516" y="1214198"/>
            <a:ext cx="1221534" cy="427572"/>
          </a:xfrm>
          <a:prstGeom prst="flowChartTerminator">
            <a:avLst/>
          </a:prstGeom>
          <a:solidFill>
            <a:srgbClr val="155F7A"/>
          </a:solidFill>
          <a:ln cap="flat" cmpd="sng" w="12700">
            <a:solidFill>
              <a:srgbClr val="155F7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200"/>
              <a:buFont typeface="Arial"/>
              <a:buNone/>
            </a:pPr>
            <a:r>
              <a:rPr b="1" i="0" lang="en-US" sz="1200" u="none" cap="none" strike="noStrike">
                <a:solidFill>
                  <a:schemeClr val="lt1"/>
                </a:solidFill>
                <a:latin typeface="Calibri"/>
                <a:ea typeface="Calibri"/>
                <a:cs typeface="Calibri"/>
                <a:sym typeface="Calibri"/>
              </a:rPr>
              <a:t>POTENTIAL HARM EVENT</a:t>
            </a:r>
            <a:endParaRPr b="1" i="0" sz="1200" u="none" cap="none" strike="noStrike">
              <a:solidFill>
                <a:schemeClr val="lt1"/>
              </a:solidFill>
              <a:latin typeface="Arial"/>
              <a:ea typeface="Arial"/>
              <a:cs typeface="Arial"/>
              <a:sym typeface="Arial"/>
            </a:endParaRPr>
          </a:p>
        </p:txBody>
      </p:sp>
      <p:sp>
        <p:nvSpPr>
          <p:cNvPr id="104" name="Google Shape;104;g10ea3fb5ae2_0_0"/>
          <p:cNvSpPr/>
          <p:nvPr/>
        </p:nvSpPr>
        <p:spPr>
          <a:xfrm>
            <a:off x="1015175" y="1937125"/>
            <a:ext cx="1664210" cy="757030"/>
          </a:xfrm>
          <a:prstGeom prst="flowChartProcess">
            <a:avLst/>
          </a:prstGeom>
          <a:no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Enter</a:t>
            </a:r>
            <a:r>
              <a:rPr b="0" i="0" lang="en-US" sz="1000" u="none" cap="none" strike="noStrike">
                <a:solidFill>
                  <a:schemeClr val="dk1"/>
                </a:solidFill>
                <a:latin typeface="Source Sans Pro"/>
                <a:ea typeface="Source Sans Pro"/>
                <a:cs typeface="Source Sans Pro"/>
                <a:sym typeface="Source Sans Pro"/>
                <a:extLst>
                  <a:ext uri="http://customooxmlschemas.google.com/">
                    <go:slidesCustomData xmlns:go="http://customooxmlschemas.google.com/" textRoundtripDataId="6"/>
                  </a:ext>
                </a:extLst>
              </a:rPr>
              <a:t> event </a:t>
            </a:r>
            <a:endParaRPr b="0" i="0" sz="1000" u="none" cap="none" strike="noStrike">
              <a:solidFill>
                <a:schemeClr val="dk1"/>
              </a:solidFill>
              <a:latin typeface="Source Sans Pro"/>
              <a:ea typeface="Source Sans Pro"/>
              <a:cs typeface="Source Sans Pro"/>
              <a:sym typeface="Source Sans Pro"/>
              <a:extLst>
                <a:ext uri="http://customooxmlschemas.google.com/">
                  <go:slidesCustomData xmlns:go="http://customooxmlschemas.google.com/" textRoundtripDataId="7"/>
                </a:ext>
              </a:extLst>
            </a:endParaRPr>
          </a:p>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extLst>
                  <a:ext uri="http://customooxmlschemas.google.com/">
                    <go:slidesCustomData xmlns:go="http://customooxmlschemas.google.com/" textRoundtripDataId="8"/>
                  </a:ext>
                </a:extLst>
              </a:rPr>
              <a:t>in management software</a:t>
            </a:r>
            <a:endParaRPr sz="1000">
              <a:solidFill>
                <a:schemeClr val="dk1"/>
              </a:solidFill>
              <a:latin typeface="Source Sans Pro"/>
              <a:ea typeface="Source Sans Pro"/>
              <a:cs typeface="Source Sans Pro"/>
              <a:sym typeface="Source Sans Pro"/>
            </a:endParaRPr>
          </a:p>
        </p:txBody>
      </p:sp>
      <p:sp>
        <p:nvSpPr>
          <p:cNvPr id="105" name="Google Shape;105;g10ea3fb5ae2_0_0"/>
          <p:cNvSpPr/>
          <p:nvPr/>
        </p:nvSpPr>
        <p:spPr>
          <a:xfrm>
            <a:off x="3500674" y="1937125"/>
            <a:ext cx="1664205" cy="757030"/>
          </a:xfrm>
          <a:prstGeom prst="flowChartProcess">
            <a:avLst/>
          </a:prstGeom>
          <a:no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Stabilize patient and identify CRP Lead and Patient </a:t>
            </a:r>
            <a:r>
              <a:rPr b="0" i="0" lang="en-US" sz="1000" u="none" cap="none" strike="noStrike">
                <a:solidFill>
                  <a:schemeClr val="dk1"/>
                </a:solidFill>
                <a:latin typeface="Source Sans Pro"/>
                <a:ea typeface="Source Sans Pro"/>
                <a:cs typeface="Source Sans Pro"/>
                <a:sym typeface="Source Sans Pro"/>
                <a:extLst>
                  <a:ext uri="http://customooxmlschemas.google.com/">
                    <go:slidesCustomData xmlns:go="http://customooxmlschemas.google.com/" textRoundtripDataId="9"/>
                  </a:ext>
                </a:extLst>
              </a:rPr>
              <a:t>Liaison</a:t>
            </a:r>
            <a:endParaRPr b="0" i="0" sz="1000" u="none" cap="none" strike="noStrike">
              <a:solidFill>
                <a:srgbClr val="000000"/>
              </a:solidFill>
              <a:latin typeface="Source Sans Pro"/>
              <a:ea typeface="Source Sans Pro"/>
              <a:cs typeface="Source Sans Pro"/>
              <a:sym typeface="Source Sans Pro"/>
            </a:endParaRPr>
          </a:p>
        </p:txBody>
      </p:sp>
      <p:sp>
        <p:nvSpPr>
          <p:cNvPr id="106" name="Google Shape;106;g10ea3fb5ae2_0_0"/>
          <p:cNvSpPr/>
          <p:nvPr/>
        </p:nvSpPr>
        <p:spPr>
          <a:xfrm>
            <a:off x="3500678" y="4692959"/>
            <a:ext cx="1664205" cy="757030"/>
          </a:xfrm>
          <a:prstGeom prst="flowChartProcess">
            <a:avLst/>
          </a:prstGeom>
          <a:no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Communicate with patient/ family and offer patient support</a:t>
            </a:r>
            <a:endParaRPr b="0" i="0" sz="1000" u="none" cap="none" strike="noStrike">
              <a:solidFill>
                <a:schemeClr val="dk1"/>
              </a:solidFill>
              <a:latin typeface="Source Sans Pro"/>
              <a:ea typeface="Source Sans Pro"/>
              <a:cs typeface="Source Sans Pro"/>
              <a:sym typeface="Source Sans Pro"/>
            </a:endParaRPr>
          </a:p>
        </p:txBody>
      </p:sp>
      <p:sp>
        <p:nvSpPr>
          <p:cNvPr id="107" name="Google Shape;107;g10ea3fb5ae2_0_0"/>
          <p:cNvSpPr/>
          <p:nvPr/>
        </p:nvSpPr>
        <p:spPr>
          <a:xfrm>
            <a:off x="3500677" y="3774348"/>
            <a:ext cx="1664205" cy="757030"/>
          </a:xfrm>
          <a:prstGeom prst="flowChartProcess">
            <a:avLst/>
          </a:prstGeom>
          <a:no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Offer </a:t>
            </a:r>
            <a:r>
              <a:rPr b="0" i="0" lang="en-US" sz="1000" u="none" cap="none" strike="noStrike">
                <a:solidFill>
                  <a:schemeClr val="dk1"/>
                </a:solidFill>
                <a:latin typeface="Source Sans Pro"/>
                <a:ea typeface="Source Sans Pro"/>
                <a:cs typeface="Source Sans Pro"/>
                <a:sym typeface="Source Sans Pro"/>
                <a:extLst>
                  <a:ext uri="http://customooxmlschemas.google.com/">
                    <go:slidesCustomData xmlns:go="http://customooxmlschemas.google.com/" textRoundtripDataId="10"/>
                  </a:ext>
                </a:extLst>
              </a:rPr>
              <a:t>peer support and initial communication coaching to clinician(s)</a:t>
            </a:r>
            <a:r>
              <a:rPr b="0" i="0" lang="en-US" sz="1000" u="none" cap="none" strike="noStrike">
                <a:solidFill>
                  <a:srgbClr val="202124"/>
                </a:solidFill>
                <a:highlight>
                  <a:srgbClr val="FFFFFF"/>
                </a:highlight>
                <a:latin typeface="Roboto"/>
                <a:ea typeface="Roboto"/>
                <a:cs typeface="Roboto"/>
                <a:sym typeface="Roboto"/>
                <a:extLst>
                  <a:ext uri="http://customooxmlschemas.google.com/">
                    <go:slidesCustomData xmlns:go="http://customooxmlschemas.google.com/" textRoundtripDataId="11"/>
                  </a:ext>
                </a:extLst>
              </a:rPr>
              <a:t> </a:t>
            </a:r>
            <a:endParaRPr b="0" i="0" sz="1000" u="none" cap="none" strike="noStrike">
              <a:solidFill>
                <a:srgbClr val="000000"/>
              </a:solidFill>
              <a:latin typeface="Source Sans Pro"/>
              <a:ea typeface="Source Sans Pro"/>
              <a:cs typeface="Source Sans Pro"/>
              <a:sym typeface="Source Sans Pro"/>
            </a:endParaRPr>
          </a:p>
        </p:txBody>
      </p:sp>
      <p:sp>
        <p:nvSpPr>
          <p:cNvPr id="108" name="Google Shape;108;g10ea3fb5ae2_0_0"/>
          <p:cNvSpPr/>
          <p:nvPr/>
        </p:nvSpPr>
        <p:spPr>
          <a:xfrm>
            <a:off x="3500673" y="5611570"/>
            <a:ext cx="1664205" cy="757030"/>
          </a:xfrm>
          <a:prstGeom prst="flowChartProcess">
            <a:avLst/>
          </a:prstGeom>
          <a:solidFill>
            <a:schemeClr val="lt1"/>
          </a:solid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Ensure bills are </a:t>
            </a:r>
            <a:r>
              <a:rPr b="0" i="0" lang="en-US" sz="1000" u="none" cap="none" strike="noStrike">
                <a:solidFill>
                  <a:schemeClr val="dk1"/>
                </a:solidFill>
                <a:latin typeface="Source Sans Pro"/>
                <a:ea typeface="Source Sans Pro"/>
                <a:cs typeface="Source Sans Pro"/>
                <a:sym typeface="Source Sans Pro"/>
                <a:extLst>
                  <a:ext uri="http://customooxmlschemas.google.com/">
                    <go:slidesCustomData xmlns:go="http://customooxmlschemas.google.com/" textRoundtripDataId="12"/>
                  </a:ext>
                </a:extLst>
              </a:rPr>
              <a:t>held</a:t>
            </a:r>
            <a:endParaRPr b="0" i="0" sz="1000" u="none" cap="none" strike="noStrike">
              <a:solidFill>
                <a:srgbClr val="000000"/>
              </a:solidFill>
              <a:latin typeface="Source Sans Pro"/>
              <a:ea typeface="Source Sans Pro"/>
              <a:cs typeface="Source Sans Pro"/>
              <a:sym typeface="Source Sans Pro"/>
            </a:endParaRPr>
          </a:p>
        </p:txBody>
      </p:sp>
      <p:sp>
        <p:nvSpPr>
          <p:cNvPr id="109" name="Google Shape;109;g10ea3fb5ae2_0_0"/>
          <p:cNvSpPr/>
          <p:nvPr/>
        </p:nvSpPr>
        <p:spPr>
          <a:xfrm>
            <a:off x="6070655" y="2855736"/>
            <a:ext cx="1664210" cy="737619"/>
          </a:xfrm>
          <a:prstGeom prst="flowChartProcess">
            <a:avLst/>
          </a:prstGeom>
          <a:no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Review event and identify action items/ improvements</a:t>
            </a:r>
            <a:endParaRPr b="0" i="0" sz="1000" u="none" cap="none" strike="noStrike">
              <a:solidFill>
                <a:srgbClr val="000000"/>
              </a:solidFill>
              <a:latin typeface="Source Sans Pro"/>
              <a:ea typeface="Source Sans Pro"/>
              <a:cs typeface="Source Sans Pro"/>
              <a:sym typeface="Source Sans Pro"/>
            </a:endParaRPr>
          </a:p>
        </p:txBody>
      </p:sp>
      <p:sp>
        <p:nvSpPr>
          <p:cNvPr id="110" name="Google Shape;110;g10ea3fb5ae2_0_0"/>
          <p:cNvSpPr/>
          <p:nvPr/>
        </p:nvSpPr>
        <p:spPr>
          <a:xfrm>
            <a:off x="6070655" y="4702664"/>
            <a:ext cx="1664210" cy="737619"/>
          </a:xfrm>
          <a:prstGeom prst="flowChartProcess">
            <a:avLst/>
          </a:prstGeom>
          <a:solidFill>
            <a:schemeClr val="lt1"/>
          </a:solid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Interview </a:t>
            </a:r>
            <a:endParaRPr b="0" i="0" sz="1000" u="none" cap="none" strike="noStrike">
              <a:solidFill>
                <a:schemeClr val="dk1"/>
              </a:solidFill>
              <a:latin typeface="Source Sans Pro"/>
              <a:ea typeface="Source Sans Pro"/>
              <a:cs typeface="Source Sans Pro"/>
              <a:sym typeface="Source Sans Pro"/>
            </a:endParaRPr>
          </a:p>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patient/family</a:t>
            </a:r>
            <a:endParaRPr b="0" i="0" sz="1000" u="none" cap="none" strike="noStrike">
              <a:solidFill>
                <a:srgbClr val="000000"/>
              </a:solidFill>
              <a:latin typeface="Source Sans Pro"/>
              <a:ea typeface="Source Sans Pro"/>
              <a:cs typeface="Source Sans Pro"/>
              <a:sym typeface="Source Sans Pro"/>
            </a:endParaRPr>
          </a:p>
        </p:txBody>
      </p:sp>
      <p:sp>
        <p:nvSpPr>
          <p:cNvPr id="111" name="Google Shape;111;g10ea3fb5ae2_0_0"/>
          <p:cNvSpPr/>
          <p:nvPr/>
        </p:nvSpPr>
        <p:spPr>
          <a:xfrm>
            <a:off x="7937397" y="4692959"/>
            <a:ext cx="1664210" cy="757030"/>
          </a:xfrm>
          <a:prstGeom prst="flowChartProcess">
            <a:avLst/>
          </a:prstGeom>
          <a:solidFill>
            <a:schemeClr val="lt1"/>
          </a:solid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Provide ongoing support for patient/family and communicate re: review and action items</a:t>
            </a:r>
            <a:endParaRPr b="0" i="0" sz="1000" u="none" cap="none" strike="noStrike">
              <a:solidFill>
                <a:srgbClr val="000000"/>
              </a:solidFill>
              <a:latin typeface="Source Sans Pro"/>
              <a:ea typeface="Source Sans Pro"/>
              <a:cs typeface="Source Sans Pro"/>
              <a:sym typeface="Source Sans Pro"/>
            </a:endParaRPr>
          </a:p>
        </p:txBody>
      </p:sp>
      <p:sp>
        <p:nvSpPr>
          <p:cNvPr id="112" name="Google Shape;112;g10ea3fb5ae2_0_0"/>
          <p:cNvSpPr/>
          <p:nvPr/>
        </p:nvSpPr>
        <p:spPr>
          <a:xfrm>
            <a:off x="6070655" y="3774348"/>
            <a:ext cx="1664210" cy="737619"/>
          </a:xfrm>
          <a:prstGeom prst="flowChartProcess">
            <a:avLst/>
          </a:prstGeom>
          <a:solidFill>
            <a:schemeClr val="lt1"/>
          </a:solid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Interview </a:t>
            </a:r>
            <a:endParaRPr b="0" i="0" sz="1000" u="none" cap="none" strike="noStrike">
              <a:solidFill>
                <a:schemeClr val="dk1"/>
              </a:solidFill>
              <a:latin typeface="Source Sans Pro"/>
              <a:ea typeface="Source Sans Pro"/>
              <a:cs typeface="Source Sans Pro"/>
              <a:sym typeface="Source Sans Pro"/>
            </a:endParaRPr>
          </a:p>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clinician(s)</a:t>
            </a:r>
            <a:endParaRPr b="0" i="0" sz="1000" u="none" cap="none" strike="noStrike">
              <a:solidFill>
                <a:srgbClr val="000000"/>
              </a:solidFill>
              <a:latin typeface="Source Sans Pro"/>
              <a:ea typeface="Source Sans Pro"/>
              <a:cs typeface="Source Sans Pro"/>
              <a:sym typeface="Source Sans Pro"/>
            </a:endParaRPr>
          </a:p>
        </p:txBody>
      </p:sp>
      <p:sp>
        <p:nvSpPr>
          <p:cNvPr id="113" name="Google Shape;113;g10ea3fb5ae2_0_0"/>
          <p:cNvSpPr/>
          <p:nvPr/>
        </p:nvSpPr>
        <p:spPr>
          <a:xfrm>
            <a:off x="7937397" y="3774348"/>
            <a:ext cx="1664210" cy="757030"/>
          </a:xfrm>
          <a:prstGeom prst="flowChartProcess">
            <a:avLst/>
          </a:prstGeom>
          <a:no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Follow up with peer support </a:t>
            </a:r>
            <a:r>
              <a:rPr b="0" i="0" lang="en-US" sz="1000" u="none" cap="none" strike="noStrike">
                <a:solidFill>
                  <a:schemeClr val="dk1"/>
                </a:solidFill>
                <a:latin typeface="Source Sans Pro"/>
                <a:ea typeface="Source Sans Pro"/>
                <a:cs typeface="Source Sans Pro"/>
                <a:sym typeface="Source Sans Pro"/>
                <a:extLst>
                  <a:ext uri="http://customooxmlschemas.google.com/">
                    <go:slidesCustomData xmlns:go="http://customooxmlschemas.google.com/" textRoundtripDataId="13"/>
                  </a:ext>
                </a:extLst>
              </a:rPr>
              <a:t>and</a:t>
            </a:r>
            <a:r>
              <a:rPr b="0" i="0" lang="en-US" sz="1000" u="none" cap="none" strike="noStrike">
                <a:solidFill>
                  <a:schemeClr val="dk1"/>
                </a:solidFill>
                <a:latin typeface="Source Sans Pro"/>
                <a:ea typeface="Source Sans Pro"/>
                <a:cs typeface="Source Sans Pro"/>
                <a:sym typeface="Source Sans Pro"/>
              </a:rPr>
              <a:t> feedback re: improvement opportunities using Just Culture</a:t>
            </a:r>
            <a:endParaRPr b="0" i="0" sz="1000" u="none" cap="none" strike="noStrike">
              <a:solidFill>
                <a:schemeClr val="dk1"/>
              </a:solidFill>
              <a:latin typeface="Source Sans Pro"/>
              <a:ea typeface="Source Sans Pro"/>
              <a:cs typeface="Source Sans Pro"/>
              <a:sym typeface="Source Sans Pro"/>
            </a:endParaRPr>
          </a:p>
        </p:txBody>
      </p:sp>
      <p:sp>
        <p:nvSpPr>
          <p:cNvPr id="114" name="Google Shape;114;g10ea3fb5ae2_0_0"/>
          <p:cNvSpPr/>
          <p:nvPr/>
        </p:nvSpPr>
        <p:spPr>
          <a:xfrm>
            <a:off x="7937397" y="5611570"/>
            <a:ext cx="1664210" cy="757030"/>
          </a:xfrm>
          <a:prstGeom prst="flowChartProcess">
            <a:avLst/>
          </a:prstGeom>
          <a:solidFill>
            <a:schemeClr val="lt1"/>
          </a:solid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Ensure account adjustment is processed and communicated</a:t>
            </a:r>
            <a:endParaRPr b="0" i="0" sz="1000" u="none" cap="none" strike="noStrike">
              <a:solidFill>
                <a:srgbClr val="000000"/>
              </a:solidFill>
              <a:latin typeface="Source Sans Pro"/>
              <a:ea typeface="Source Sans Pro"/>
              <a:cs typeface="Source Sans Pro"/>
              <a:sym typeface="Source Sans Pro"/>
            </a:endParaRPr>
          </a:p>
        </p:txBody>
      </p:sp>
      <p:sp>
        <p:nvSpPr>
          <p:cNvPr id="115" name="Google Shape;115;g10ea3fb5ae2_0_0"/>
          <p:cNvSpPr/>
          <p:nvPr/>
        </p:nvSpPr>
        <p:spPr>
          <a:xfrm>
            <a:off x="10431390" y="1937125"/>
            <a:ext cx="1664210" cy="757030"/>
          </a:xfrm>
          <a:prstGeom prst="flowChartProcess">
            <a:avLst/>
          </a:prstGeom>
          <a:noFill/>
          <a:ln cap="flat" cmpd="sng" w="28575">
            <a:solidFill>
              <a:schemeClr val="dk1"/>
            </a:solidFill>
            <a:prstDash val="solid"/>
            <a:miter lim="800000"/>
            <a:headEnd len="sm" w="sm" type="none"/>
            <a:tailEnd len="sm" w="sm" type="none"/>
          </a:ln>
        </p:spPr>
        <p:txBody>
          <a:bodyPr anchorCtr="0" anchor="ctr" bIns="0" lIns="91425" spcFirstLastPara="1" rIns="91425" wrap="square" tIns="0">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Plan (with Patient Liaison) for implementation of action items,  communication </a:t>
            </a:r>
            <a:endParaRPr b="0" i="0" sz="1000" u="none" cap="none" strike="noStrike">
              <a:solidFill>
                <a:srgbClr val="000000"/>
              </a:solidFill>
              <a:latin typeface="Source Sans Pro"/>
              <a:ea typeface="Source Sans Pro"/>
              <a:cs typeface="Source Sans Pro"/>
              <a:sym typeface="Source Sans Pro"/>
            </a:endParaRPr>
          </a:p>
        </p:txBody>
      </p:sp>
      <p:sp>
        <p:nvSpPr>
          <p:cNvPr id="116" name="Google Shape;116;g10ea3fb5ae2_0_0"/>
          <p:cNvSpPr/>
          <p:nvPr/>
        </p:nvSpPr>
        <p:spPr>
          <a:xfrm>
            <a:off x="10431390" y="4692959"/>
            <a:ext cx="1664210" cy="757030"/>
          </a:xfrm>
          <a:prstGeom prst="flowChartProcess">
            <a:avLst/>
          </a:prstGeom>
          <a:no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Close loop with patient/family and solicit feedback on CRP experience</a:t>
            </a:r>
            <a:endParaRPr b="0" i="0" sz="1000" u="none" cap="none" strike="noStrike">
              <a:solidFill>
                <a:schemeClr val="dk1"/>
              </a:solidFill>
              <a:latin typeface="Source Sans Pro"/>
              <a:ea typeface="Source Sans Pro"/>
              <a:cs typeface="Source Sans Pro"/>
              <a:sym typeface="Source Sans Pro"/>
            </a:endParaRPr>
          </a:p>
        </p:txBody>
      </p:sp>
      <p:sp>
        <p:nvSpPr>
          <p:cNvPr id="117" name="Google Shape;117;g10ea3fb5ae2_0_0"/>
          <p:cNvSpPr/>
          <p:nvPr/>
        </p:nvSpPr>
        <p:spPr>
          <a:xfrm>
            <a:off x="10431390" y="3774348"/>
            <a:ext cx="1664210" cy="757030"/>
          </a:xfrm>
          <a:prstGeom prst="flowChartProcess">
            <a:avLst/>
          </a:prstGeom>
          <a:solidFill>
            <a:schemeClr val="lt1"/>
          </a:solid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Close loop with clinician(s) and solicit feedback on CRP experience</a:t>
            </a:r>
            <a:endParaRPr b="0" i="0" sz="1000" u="none" cap="none" strike="noStrike">
              <a:solidFill>
                <a:srgbClr val="000000"/>
              </a:solidFill>
              <a:latin typeface="Source Sans Pro"/>
              <a:ea typeface="Source Sans Pro"/>
              <a:cs typeface="Source Sans Pro"/>
              <a:sym typeface="Source Sans Pro"/>
            </a:endParaRPr>
          </a:p>
        </p:txBody>
      </p:sp>
      <p:sp>
        <p:nvSpPr>
          <p:cNvPr id="118" name="Google Shape;118;g10ea3fb5ae2_0_0"/>
          <p:cNvSpPr/>
          <p:nvPr/>
        </p:nvSpPr>
        <p:spPr>
          <a:xfrm>
            <a:off x="10431390" y="5611570"/>
            <a:ext cx="1664210" cy="757030"/>
          </a:xfrm>
          <a:prstGeom prst="flowChartProcess">
            <a:avLst/>
          </a:prstGeom>
          <a:solidFill>
            <a:schemeClr val="lt1"/>
          </a:solid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Proactively offer compensation and/or non-financial resolution if appropriate</a:t>
            </a:r>
            <a:endParaRPr b="0" i="0" sz="1000" u="none" cap="none" strike="noStrike">
              <a:solidFill>
                <a:srgbClr val="000000"/>
              </a:solidFill>
              <a:latin typeface="Source Sans Pro"/>
              <a:ea typeface="Source Sans Pro"/>
              <a:cs typeface="Source Sans Pro"/>
              <a:sym typeface="Source Sans Pro"/>
            </a:endParaRPr>
          </a:p>
        </p:txBody>
      </p:sp>
      <p:sp>
        <p:nvSpPr>
          <p:cNvPr id="119" name="Google Shape;119;g10ea3fb5ae2_0_0"/>
          <p:cNvSpPr txBox="1"/>
          <p:nvPr/>
        </p:nvSpPr>
        <p:spPr>
          <a:xfrm>
            <a:off x="3470985" y="1197134"/>
            <a:ext cx="1684500" cy="461700"/>
          </a:xfrm>
          <a:prstGeom prst="rect">
            <a:avLst/>
          </a:prstGeom>
          <a:solidFill>
            <a:srgbClr val="AAC032"/>
          </a:solidFill>
          <a:ln cap="flat" cmpd="sng" w="9525">
            <a:solidFill>
              <a:schemeClr val="l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1" i="0" lang="en-US" sz="1200" u="none" cap="none" strike="noStrike">
                <a:solidFill>
                  <a:schemeClr val="lt1"/>
                </a:solidFill>
                <a:latin typeface="Source Sans Pro"/>
                <a:ea typeface="Source Sans Pro"/>
                <a:cs typeface="Source Sans Pro"/>
                <a:sym typeface="Source Sans Pro"/>
              </a:rPr>
              <a:t>Early</a:t>
            </a:r>
            <a:endParaRPr b="1" i="0" sz="1200" u="none" cap="none" strike="noStrike">
              <a:solidFill>
                <a:schemeClr val="lt1"/>
              </a:solidFill>
              <a:latin typeface="Source Sans Pro"/>
              <a:ea typeface="Source Sans Pro"/>
              <a:cs typeface="Source Sans Pro"/>
              <a:sym typeface="Source Sans Pro"/>
            </a:endParaRPr>
          </a:p>
          <a:p>
            <a:pPr indent="0" lvl="0" marL="0" marR="0" rtl="0" algn="ctr">
              <a:lnSpc>
                <a:spcPct val="100000"/>
              </a:lnSpc>
              <a:spcBef>
                <a:spcPts val="0"/>
              </a:spcBef>
              <a:spcAft>
                <a:spcPts val="0"/>
              </a:spcAft>
              <a:buClr>
                <a:srgbClr val="000000"/>
              </a:buClr>
              <a:buSzPts val="1200"/>
              <a:buFont typeface="Arial"/>
              <a:buNone/>
            </a:pPr>
            <a:r>
              <a:rPr b="0" i="1" lang="en-US" sz="1200" u="none" cap="none" strike="noStrike">
                <a:solidFill>
                  <a:schemeClr val="lt1"/>
                </a:solidFill>
                <a:latin typeface="Source Sans Pro"/>
                <a:ea typeface="Source Sans Pro"/>
                <a:cs typeface="Source Sans Pro"/>
                <a:sym typeface="Source Sans Pro"/>
              </a:rPr>
              <a:t>0-3 </a:t>
            </a:r>
            <a:r>
              <a:rPr b="0" i="1" lang="en-US" sz="1200" u="none" cap="none" strike="noStrike">
                <a:solidFill>
                  <a:schemeClr val="lt1"/>
                </a:solidFill>
                <a:latin typeface="Source Sans Pro"/>
                <a:ea typeface="Source Sans Pro"/>
                <a:cs typeface="Source Sans Pro"/>
                <a:sym typeface="Source Sans Pro"/>
                <a:extLst>
                  <a:ext uri="http://customooxmlschemas.google.com/">
                    <go:slidesCustomData xmlns:go="http://customooxmlschemas.google.com/" textRoundtripDataId="14"/>
                  </a:ext>
                </a:extLst>
              </a:rPr>
              <a:t>days</a:t>
            </a:r>
            <a:endParaRPr b="0" i="0" sz="1200" u="none" cap="none" strike="noStrike">
              <a:solidFill>
                <a:schemeClr val="lt1"/>
              </a:solidFill>
              <a:latin typeface="Source Sans Pro"/>
              <a:ea typeface="Source Sans Pro"/>
              <a:cs typeface="Source Sans Pro"/>
              <a:sym typeface="Source Sans Pro"/>
            </a:endParaRPr>
          </a:p>
        </p:txBody>
      </p:sp>
      <p:sp>
        <p:nvSpPr>
          <p:cNvPr id="120" name="Google Shape;120;g10ea3fb5ae2_0_0"/>
          <p:cNvSpPr txBox="1"/>
          <p:nvPr/>
        </p:nvSpPr>
        <p:spPr>
          <a:xfrm>
            <a:off x="6012313" y="1197134"/>
            <a:ext cx="3531000" cy="461700"/>
          </a:xfrm>
          <a:prstGeom prst="rect">
            <a:avLst/>
          </a:prstGeom>
          <a:solidFill>
            <a:srgbClr val="F37420"/>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1" i="0" lang="en-US" sz="1200" u="none" cap="none" strike="noStrike">
                <a:solidFill>
                  <a:schemeClr val="lt1"/>
                </a:solidFill>
                <a:latin typeface="Source Sans Pro"/>
                <a:ea typeface="Source Sans Pro"/>
                <a:cs typeface="Source Sans Pro"/>
                <a:sym typeface="Source Sans Pro"/>
              </a:rPr>
              <a:t>Middle</a:t>
            </a:r>
            <a:endParaRPr b="1" i="0" sz="1200" u="none" cap="none" strike="noStrike">
              <a:solidFill>
                <a:schemeClr val="lt1"/>
              </a:solidFill>
              <a:latin typeface="Source Sans Pro"/>
              <a:ea typeface="Source Sans Pro"/>
              <a:cs typeface="Source Sans Pro"/>
              <a:sym typeface="Source Sans Pro"/>
            </a:endParaRPr>
          </a:p>
          <a:p>
            <a:pPr indent="0" lvl="0" marL="0" marR="0" rtl="0" algn="ctr">
              <a:lnSpc>
                <a:spcPct val="100000"/>
              </a:lnSpc>
              <a:spcBef>
                <a:spcPts val="0"/>
              </a:spcBef>
              <a:spcAft>
                <a:spcPts val="0"/>
              </a:spcAft>
              <a:buClr>
                <a:srgbClr val="000000"/>
              </a:buClr>
              <a:buSzPts val="1200"/>
              <a:buFont typeface="Arial"/>
              <a:buNone/>
            </a:pPr>
            <a:r>
              <a:rPr b="0" i="1" lang="en-US" sz="1200" u="none" cap="none" strike="noStrike">
                <a:solidFill>
                  <a:schemeClr val="lt1"/>
                </a:solidFill>
                <a:latin typeface="Source Sans Pro"/>
                <a:ea typeface="Source Sans Pro"/>
                <a:cs typeface="Source Sans Pro"/>
                <a:sym typeface="Source Sans Pro"/>
              </a:rPr>
              <a:t>1-6 weeks</a:t>
            </a:r>
            <a:endParaRPr b="0" i="0" sz="1200" u="none" cap="none" strike="noStrike">
              <a:solidFill>
                <a:schemeClr val="lt1"/>
              </a:solidFill>
              <a:latin typeface="Source Sans Pro"/>
              <a:ea typeface="Source Sans Pro"/>
              <a:cs typeface="Source Sans Pro"/>
              <a:sym typeface="Source Sans Pro"/>
            </a:endParaRPr>
          </a:p>
        </p:txBody>
      </p:sp>
      <p:sp>
        <p:nvSpPr>
          <p:cNvPr id="121" name="Google Shape;121;g10ea3fb5ae2_0_0"/>
          <p:cNvSpPr txBox="1"/>
          <p:nvPr/>
        </p:nvSpPr>
        <p:spPr>
          <a:xfrm>
            <a:off x="10431362" y="1197134"/>
            <a:ext cx="1664100" cy="461700"/>
          </a:xfrm>
          <a:prstGeom prst="rect">
            <a:avLst/>
          </a:prstGeom>
          <a:solidFill>
            <a:srgbClr val="00ACC5"/>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1" i="0" lang="en-US" sz="1200" u="none" cap="none" strike="noStrike">
                <a:solidFill>
                  <a:schemeClr val="lt1"/>
                </a:solidFill>
                <a:latin typeface="Source Sans Pro"/>
                <a:ea typeface="Source Sans Pro"/>
                <a:cs typeface="Source Sans Pro"/>
                <a:sym typeface="Source Sans Pro"/>
              </a:rPr>
              <a:t>Later</a:t>
            </a:r>
            <a:endParaRPr b="1" i="0" sz="1200" u="none" cap="none" strike="noStrike">
              <a:solidFill>
                <a:schemeClr val="lt1"/>
              </a:solidFill>
              <a:latin typeface="Source Sans Pro"/>
              <a:ea typeface="Source Sans Pro"/>
              <a:cs typeface="Source Sans Pro"/>
              <a:sym typeface="Source Sans Pro"/>
            </a:endParaRPr>
          </a:p>
          <a:p>
            <a:pPr indent="0" lvl="0" marL="0" marR="0" rtl="0" algn="ctr">
              <a:lnSpc>
                <a:spcPct val="100000"/>
              </a:lnSpc>
              <a:spcBef>
                <a:spcPts val="0"/>
              </a:spcBef>
              <a:spcAft>
                <a:spcPts val="0"/>
              </a:spcAft>
              <a:buClr>
                <a:srgbClr val="000000"/>
              </a:buClr>
              <a:buSzPts val="1200"/>
              <a:buFont typeface="Arial"/>
              <a:buNone/>
            </a:pPr>
            <a:r>
              <a:rPr b="0" i="1" lang="en-US" sz="1200" u="none" cap="none" strike="noStrike">
                <a:solidFill>
                  <a:schemeClr val="lt1"/>
                </a:solidFill>
                <a:latin typeface="Source Sans Pro"/>
                <a:ea typeface="Source Sans Pro"/>
                <a:cs typeface="Source Sans Pro"/>
                <a:sym typeface="Source Sans Pro"/>
              </a:rPr>
              <a:t>6 weeks-5+ months</a:t>
            </a:r>
            <a:endParaRPr b="0" i="0" sz="1200" u="none" cap="none" strike="noStrike">
              <a:solidFill>
                <a:schemeClr val="lt1"/>
              </a:solidFill>
              <a:latin typeface="Source Sans Pro"/>
              <a:ea typeface="Source Sans Pro"/>
              <a:cs typeface="Source Sans Pro"/>
              <a:sym typeface="Source Sans Pro"/>
            </a:endParaRPr>
          </a:p>
        </p:txBody>
      </p:sp>
      <p:sp>
        <p:nvSpPr>
          <p:cNvPr id="122" name="Google Shape;122;g10ea3fb5ae2_0_0"/>
          <p:cNvSpPr/>
          <p:nvPr/>
        </p:nvSpPr>
        <p:spPr>
          <a:xfrm>
            <a:off x="1015179" y="95890"/>
            <a:ext cx="1664208" cy="822960"/>
          </a:xfrm>
          <a:prstGeom prst="flowChartProcess">
            <a:avLst/>
          </a:prstGeom>
          <a:no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50" u="none" cap="none" strike="noStrike">
                <a:solidFill>
                  <a:schemeClr val="dk1"/>
                </a:solidFill>
                <a:latin typeface="Source Sans Pro"/>
                <a:ea typeface="Source Sans Pro"/>
                <a:cs typeface="Source Sans Pro"/>
                <a:sym typeface="Source Sans Pro"/>
              </a:rPr>
              <a:t>Clinician uses Communication and Resolution Program (CRP) principles to respond with support as needed</a:t>
            </a:r>
            <a:endParaRPr b="0" i="0" sz="1050" u="none" cap="none" strike="noStrike">
              <a:solidFill>
                <a:schemeClr val="dk1"/>
              </a:solidFill>
              <a:latin typeface="Source Sans Pro"/>
              <a:ea typeface="Source Sans Pro"/>
              <a:cs typeface="Source Sans Pro"/>
              <a:sym typeface="Source Sans Pro"/>
            </a:endParaRPr>
          </a:p>
        </p:txBody>
      </p:sp>
      <p:sp>
        <p:nvSpPr>
          <p:cNvPr id="123" name="Google Shape;123;g10ea3fb5ae2_0_0"/>
          <p:cNvSpPr/>
          <p:nvPr/>
        </p:nvSpPr>
        <p:spPr>
          <a:xfrm>
            <a:off x="6070655" y="5621275"/>
            <a:ext cx="1664210" cy="737619"/>
          </a:xfrm>
          <a:prstGeom prst="flowChartProcess">
            <a:avLst/>
          </a:prstGeom>
          <a:solidFill>
            <a:schemeClr val="lt1"/>
          </a:solid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Initiate claim </a:t>
            </a:r>
            <a:endParaRPr b="0" i="0" sz="1000" u="none" cap="none" strike="noStrike">
              <a:solidFill>
                <a:schemeClr val="dk1"/>
              </a:solidFill>
              <a:latin typeface="Source Sans Pro"/>
              <a:ea typeface="Source Sans Pro"/>
              <a:cs typeface="Source Sans Pro"/>
              <a:sym typeface="Source Sans Pro"/>
            </a:endParaRPr>
          </a:p>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event review for standard of care/preventability assessment</a:t>
            </a:r>
            <a:endParaRPr b="0" i="0" sz="1000" u="none" cap="none" strike="noStrike">
              <a:solidFill>
                <a:srgbClr val="000000"/>
              </a:solidFill>
              <a:latin typeface="Source Sans Pro"/>
              <a:ea typeface="Source Sans Pro"/>
              <a:cs typeface="Source Sans Pro"/>
              <a:sym typeface="Source Sans Pro"/>
            </a:endParaRPr>
          </a:p>
        </p:txBody>
      </p:sp>
      <p:sp>
        <p:nvSpPr>
          <p:cNvPr id="124" name="Google Shape;124;g10ea3fb5ae2_0_0"/>
          <p:cNvSpPr/>
          <p:nvPr/>
        </p:nvSpPr>
        <p:spPr>
          <a:xfrm>
            <a:off x="10431390" y="2855736"/>
            <a:ext cx="1664210" cy="757030"/>
          </a:xfrm>
          <a:prstGeom prst="flowChartProcess">
            <a:avLst/>
          </a:prstGeom>
          <a:no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Initiate implementation of action items/ improvement</a:t>
            </a:r>
            <a:endParaRPr b="0" i="0" sz="1000" u="none" cap="none" strike="noStrike">
              <a:solidFill>
                <a:schemeClr val="dk1"/>
              </a:solidFill>
              <a:latin typeface="Source Sans Pro"/>
              <a:ea typeface="Source Sans Pro"/>
              <a:cs typeface="Source Sans Pro"/>
              <a:sym typeface="Source Sans Pro"/>
            </a:endParaRPr>
          </a:p>
        </p:txBody>
      </p:sp>
      <p:sp>
        <p:nvSpPr>
          <p:cNvPr id="125" name="Google Shape;125;g10ea3fb5ae2_0_0"/>
          <p:cNvSpPr/>
          <p:nvPr/>
        </p:nvSpPr>
        <p:spPr>
          <a:xfrm>
            <a:off x="6070655" y="1937125"/>
            <a:ext cx="1664210" cy="737618"/>
          </a:xfrm>
          <a:prstGeom prst="flowChartProcess">
            <a:avLst/>
          </a:prstGeom>
          <a:no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Coordinate event review and ongoing communication (with Patient Liaison)</a:t>
            </a:r>
            <a:endParaRPr b="0" i="0" sz="1000" u="none" cap="none" strike="noStrike">
              <a:solidFill>
                <a:srgbClr val="000000"/>
              </a:solidFill>
              <a:latin typeface="Source Sans Pro"/>
              <a:ea typeface="Source Sans Pro"/>
              <a:cs typeface="Source Sans Pro"/>
              <a:sym typeface="Source Sans Pro"/>
            </a:endParaRPr>
          </a:p>
        </p:txBody>
      </p:sp>
      <p:sp>
        <p:nvSpPr>
          <p:cNvPr id="126" name="Google Shape;126;g10ea3fb5ae2_0_0"/>
          <p:cNvSpPr/>
          <p:nvPr/>
        </p:nvSpPr>
        <p:spPr>
          <a:xfrm>
            <a:off x="3500677" y="2855736"/>
            <a:ext cx="1664205" cy="757030"/>
          </a:xfrm>
          <a:prstGeom prst="flowChartProcess">
            <a:avLst/>
          </a:prstGeom>
          <a:no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Gather i</a:t>
            </a:r>
            <a:r>
              <a:rPr b="0" i="0" lang="en-US" sz="1000" u="none" cap="none" strike="noStrike">
                <a:solidFill>
                  <a:schemeClr val="dk1"/>
                </a:solidFill>
                <a:latin typeface="Source Sans Pro"/>
                <a:ea typeface="Source Sans Pro"/>
                <a:cs typeface="Source Sans Pro"/>
                <a:sym typeface="Source Sans Pro"/>
                <a:extLst>
                  <a:ext uri="http://customooxmlschemas.google.com/">
                    <go:slidesCustomData xmlns:go="http://customooxmlschemas.google.com/" textRoundtripDataId="15"/>
                  </a:ext>
                </a:extLst>
              </a:rPr>
              <a:t>nitial information about event</a:t>
            </a:r>
            <a:endParaRPr b="0" i="0" sz="1000" u="none" cap="none" strike="noStrike">
              <a:solidFill>
                <a:schemeClr val="dk1"/>
              </a:solidFill>
              <a:latin typeface="Source Sans Pro"/>
              <a:ea typeface="Source Sans Pro"/>
              <a:cs typeface="Source Sans Pro"/>
              <a:sym typeface="Source Sans Pro"/>
            </a:endParaRPr>
          </a:p>
        </p:txBody>
      </p:sp>
      <p:cxnSp>
        <p:nvCxnSpPr>
          <p:cNvPr id="127" name="Google Shape;127;g10ea3fb5ae2_0_0"/>
          <p:cNvCxnSpPr>
            <a:stCxn id="104" idx="3"/>
            <a:endCxn id="105" idx="1"/>
          </p:cNvCxnSpPr>
          <p:nvPr/>
        </p:nvCxnSpPr>
        <p:spPr>
          <a:xfrm>
            <a:off x="2679385" y="2315640"/>
            <a:ext cx="821400" cy="0"/>
          </a:xfrm>
          <a:prstGeom prst="straightConnector1">
            <a:avLst/>
          </a:prstGeom>
          <a:noFill/>
          <a:ln cap="flat" cmpd="sng" w="9525">
            <a:solidFill>
              <a:srgbClr val="888888"/>
            </a:solidFill>
            <a:prstDash val="solid"/>
            <a:miter lim="800000"/>
            <a:headEnd len="sm" w="sm" type="none"/>
            <a:tailEnd len="med" w="med" type="triangle"/>
          </a:ln>
        </p:spPr>
      </p:cxnSp>
      <p:cxnSp>
        <p:nvCxnSpPr>
          <p:cNvPr id="128" name="Google Shape;128;g10ea3fb5ae2_0_0"/>
          <p:cNvCxnSpPr>
            <a:stCxn id="105" idx="3"/>
            <a:endCxn id="125" idx="1"/>
          </p:cNvCxnSpPr>
          <p:nvPr/>
        </p:nvCxnSpPr>
        <p:spPr>
          <a:xfrm flipH="1" rot="10800000">
            <a:off x="5164880" y="2306040"/>
            <a:ext cx="905700" cy="9600"/>
          </a:xfrm>
          <a:prstGeom prst="straightConnector1">
            <a:avLst/>
          </a:prstGeom>
          <a:noFill/>
          <a:ln cap="flat" cmpd="sng" w="9525">
            <a:solidFill>
              <a:srgbClr val="888888"/>
            </a:solidFill>
            <a:prstDash val="solid"/>
            <a:miter lim="800000"/>
            <a:headEnd len="sm" w="sm" type="none"/>
            <a:tailEnd len="med" w="med" type="triangle"/>
          </a:ln>
        </p:spPr>
      </p:cxnSp>
      <p:cxnSp>
        <p:nvCxnSpPr>
          <p:cNvPr id="129" name="Google Shape;129;g10ea3fb5ae2_0_0"/>
          <p:cNvCxnSpPr>
            <a:stCxn id="125" idx="3"/>
            <a:endCxn id="115" idx="1"/>
          </p:cNvCxnSpPr>
          <p:nvPr/>
        </p:nvCxnSpPr>
        <p:spPr>
          <a:xfrm>
            <a:off x="7734865" y="2305934"/>
            <a:ext cx="2696400" cy="9600"/>
          </a:xfrm>
          <a:prstGeom prst="straightConnector1">
            <a:avLst/>
          </a:prstGeom>
          <a:noFill/>
          <a:ln cap="flat" cmpd="sng" w="9525">
            <a:solidFill>
              <a:srgbClr val="888888"/>
            </a:solidFill>
            <a:prstDash val="solid"/>
            <a:miter lim="800000"/>
            <a:headEnd len="sm" w="sm" type="none"/>
            <a:tailEnd len="med" w="med" type="triangle"/>
          </a:ln>
        </p:spPr>
      </p:cxnSp>
      <p:cxnSp>
        <p:nvCxnSpPr>
          <p:cNvPr id="130" name="Google Shape;130;g10ea3fb5ae2_0_0"/>
          <p:cNvCxnSpPr>
            <a:stCxn id="105" idx="2"/>
            <a:endCxn id="126" idx="0"/>
          </p:cNvCxnSpPr>
          <p:nvPr/>
        </p:nvCxnSpPr>
        <p:spPr>
          <a:xfrm>
            <a:off x="4332777" y="2694155"/>
            <a:ext cx="0" cy="161700"/>
          </a:xfrm>
          <a:prstGeom prst="straightConnector1">
            <a:avLst/>
          </a:prstGeom>
          <a:noFill/>
          <a:ln cap="flat" cmpd="sng" w="9525">
            <a:solidFill>
              <a:srgbClr val="888888"/>
            </a:solidFill>
            <a:prstDash val="solid"/>
            <a:miter lim="800000"/>
            <a:headEnd len="sm" w="sm" type="none"/>
            <a:tailEnd len="med" w="med" type="triangle"/>
          </a:ln>
        </p:spPr>
      </p:cxnSp>
      <p:cxnSp>
        <p:nvCxnSpPr>
          <p:cNvPr id="131" name="Google Shape;131;g10ea3fb5ae2_0_0"/>
          <p:cNvCxnSpPr>
            <a:stCxn id="126" idx="2"/>
            <a:endCxn id="107" idx="0"/>
          </p:cNvCxnSpPr>
          <p:nvPr/>
        </p:nvCxnSpPr>
        <p:spPr>
          <a:xfrm>
            <a:off x="4332780" y="3612766"/>
            <a:ext cx="0" cy="161700"/>
          </a:xfrm>
          <a:prstGeom prst="straightConnector1">
            <a:avLst/>
          </a:prstGeom>
          <a:noFill/>
          <a:ln cap="flat" cmpd="sng" w="9525">
            <a:solidFill>
              <a:srgbClr val="888888"/>
            </a:solidFill>
            <a:prstDash val="solid"/>
            <a:miter lim="800000"/>
            <a:headEnd len="sm" w="sm" type="none"/>
            <a:tailEnd len="med" w="med" type="triangle"/>
          </a:ln>
        </p:spPr>
      </p:cxnSp>
      <p:cxnSp>
        <p:nvCxnSpPr>
          <p:cNvPr id="132" name="Google Shape;132;g10ea3fb5ae2_0_0"/>
          <p:cNvCxnSpPr>
            <a:stCxn id="107" idx="2"/>
            <a:endCxn id="106" idx="0"/>
          </p:cNvCxnSpPr>
          <p:nvPr/>
        </p:nvCxnSpPr>
        <p:spPr>
          <a:xfrm>
            <a:off x="4332780" y="4531377"/>
            <a:ext cx="0" cy="161700"/>
          </a:xfrm>
          <a:prstGeom prst="straightConnector1">
            <a:avLst/>
          </a:prstGeom>
          <a:noFill/>
          <a:ln cap="flat" cmpd="sng" w="9525">
            <a:solidFill>
              <a:srgbClr val="888888"/>
            </a:solidFill>
            <a:prstDash val="solid"/>
            <a:miter lim="800000"/>
            <a:headEnd len="sm" w="sm" type="none"/>
            <a:tailEnd len="med" w="med" type="triangle"/>
          </a:ln>
        </p:spPr>
      </p:cxnSp>
      <p:cxnSp>
        <p:nvCxnSpPr>
          <p:cNvPr id="133" name="Google Shape;133;g10ea3fb5ae2_0_0"/>
          <p:cNvCxnSpPr>
            <a:stCxn id="126" idx="3"/>
            <a:endCxn id="109" idx="1"/>
          </p:cNvCxnSpPr>
          <p:nvPr/>
        </p:nvCxnSpPr>
        <p:spPr>
          <a:xfrm flipH="1" rot="10800000">
            <a:off x="5164883" y="3224651"/>
            <a:ext cx="905700" cy="9600"/>
          </a:xfrm>
          <a:prstGeom prst="straightConnector1">
            <a:avLst/>
          </a:prstGeom>
          <a:noFill/>
          <a:ln cap="flat" cmpd="sng" w="9525">
            <a:solidFill>
              <a:srgbClr val="888888"/>
            </a:solidFill>
            <a:prstDash val="solid"/>
            <a:miter lim="800000"/>
            <a:headEnd len="sm" w="sm" type="none"/>
            <a:tailEnd len="med" w="med" type="triangle"/>
          </a:ln>
        </p:spPr>
      </p:cxnSp>
      <p:cxnSp>
        <p:nvCxnSpPr>
          <p:cNvPr id="134" name="Google Shape;134;g10ea3fb5ae2_0_0"/>
          <p:cNvCxnSpPr>
            <a:stCxn id="109" idx="3"/>
            <a:endCxn id="124" idx="1"/>
          </p:cNvCxnSpPr>
          <p:nvPr/>
        </p:nvCxnSpPr>
        <p:spPr>
          <a:xfrm>
            <a:off x="7734865" y="3224546"/>
            <a:ext cx="2696400" cy="9600"/>
          </a:xfrm>
          <a:prstGeom prst="straightConnector1">
            <a:avLst/>
          </a:prstGeom>
          <a:noFill/>
          <a:ln cap="flat" cmpd="sng" w="9525">
            <a:solidFill>
              <a:srgbClr val="888888"/>
            </a:solidFill>
            <a:prstDash val="solid"/>
            <a:miter lim="800000"/>
            <a:headEnd len="sm" w="sm" type="none"/>
            <a:tailEnd len="med" w="med" type="triangle"/>
          </a:ln>
        </p:spPr>
      </p:cxnSp>
      <p:cxnSp>
        <p:nvCxnSpPr>
          <p:cNvPr id="135" name="Google Shape;135;g10ea3fb5ae2_0_0"/>
          <p:cNvCxnSpPr>
            <a:stCxn id="107" idx="3"/>
            <a:endCxn id="112" idx="1"/>
          </p:cNvCxnSpPr>
          <p:nvPr/>
        </p:nvCxnSpPr>
        <p:spPr>
          <a:xfrm flipH="1" rot="10800000">
            <a:off x="5164883" y="4143263"/>
            <a:ext cx="905700" cy="9600"/>
          </a:xfrm>
          <a:prstGeom prst="straightConnector1">
            <a:avLst/>
          </a:prstGeom>
          <a:noFill/>
          <a:ln cap="flat" cmpd="sng" w="9525">
            <a:solidFill>
              <a:srgbClr val="888888"/>
            </a:solidFill>
            <a:prstDash val="solid"/>
            <a:miter lim="800000"/>
            <a:headEnd len="sm" w="sm" type="none"/>
            <a:tailEnd len="med" w="med" type="triangle"/>
          </a:ln>
        </p:spPr>
      </p:cxnSp>
      <p:cxnSp>
        <p:nvCxnSpPr>
          <p:cNvPr id="136" name="Google Shape;136;g10ea3fb5ae2_0_0"/>
          <p:cNvCxnSpPr>
            <a:stCxn id="112" idx="3"/>
            <a:endCxn id="113" idx="1"/>
          </p:cNvCxnSpPr>
          <p:nvPr/>
        </p:nvCxnSpPr>
        <p:spPr>
          <a:xfrm>
            <a:off x="7734865" y="4143157"/>
            <a:ext cx="202500" cy="9600"/>
          </a:xfrm>
          <a:prstGeom prst="straightConnector1">
            <a:avLst/>
          </a:prstGeom>
          <a:noFill/>
          <a:ln cap="flat" cmpd="sng" w="9525">
            <a:solidFill>
              <a:srgbClr val="888888"/>
            </a:solidFill>
            <a:prstDash val="solid"/>
            <a:miter lim="800000"/>
            <a:headEnd len="sm" w="sm" type="none"/>
            <a:tailEnd len="med" w="med" type="triangle"/>
          </a:ln>
        </p:spPr>
      </p:cxnSp>
      <p:cxnSp>
        <p:nvCxnSpPr>
          <p:cNvPr id="137" name="Google Shape;137;g10ea3fb5ae2_0_0"/>
          <p:cNvCxnSpPr>
            <a:stCxn id="113" idx="3"/>
            <a:endCxn id="117" idx="1"/>
          </p:cNvCxnSpPr>
          <p:nvPr/>
        </p:nvCxnSpPr>
        <p:spPr>
          <a:xfrm>
            <a:off x="9601608" y="4152863"/>
            <a:ext cx="829800" cy="0"/>
          </a:xfrm>
          <a:prstGeom prst="straightConnector1">
            <a:avLst/>
          </a:prstGeom>
          <a:noFill/>
          <a:ln cap="flat" cmpd="sng" w="9525">
            <a:solidFill>
              <a:srgbClr val="888888"/>
            </a:solidFill>
            <a:prstDash val="solid"/>
            <a:miter lim="800000"/>
            <a:headEnd len="sm" w="sm" type="none"/>
            <a:tailEnd len="med" w="med" type="triangle"/>
          </a:ln>
        </p:spPr>
      </p:cxnSp>
      <p:cxnSp>
        <p:nvCxnSpPr>
          <p:cNvPr id="138" name="Google Shape;138;g10ea3fb5ae2_0_0"/>
          <p:cNvCxnSpPr>
            <a:stCxn id="106" idx="3"/>
            <a:endCxn id="110" idx="1"/>
          </p:cNvCxnSpPr>
          <p:nvPr/>
        </p:nvCxnSpPr>
        <p:spPr>
          <a:xfrm>
            <a:off x="5164884" y="5071474"/>
            <a:ext cx="905700" cy="0"/>
          </a:xfrm>
          <a:prstGeom prst="straightConnector1">
            <a:avLst/>
          </a:prstGeom>
          <a:noFill/>
          <a:ln cap="flat" cmpd="sng" w="9525">
            <a:solidFill>
              <a:srgbClr val="888888"/>
            </a:solidFill>
            <a:prstDash val="solid"/>
            <a:miter lim="800000"/>
            <a:headEnd len="sm" w="sm" type="none"/>
            <a:tailEnd len="med" w="med" type="triangle"/>
          </a:ln>
        </p:spPr>
      </p:cxnSp>
      <p:cxnSp>
        <p:nvCxnSpPr>
          <p:cNvPr id="139" name="Google Shape;139;g10ea3fb5ae2_0_0"/>
          <p:cNvCxnSpPr>
            <a:stCxn id="110" idx="3"/>
            <a:endCxn id="111" idx="1"/>
          </p:cNvCxnSpPr>
          <p:nvPr/>
        </p:nvCxnSpPr>
        <p:spPr>
          <a:xfrm>
            <a:off x="7734865" y="5071473"/>
            <a:ext cx="202500" cy="0"/>
          </a:xfrm>
          <a:prstGeom prst="straightConnector1">
            <a:avLst/>
          </a:prstGeom>
          <a:noFill/>
          <a:ln cap="flat" cmpd="sng" w="9525">
            <a:solidFill>
              <a:srgbClr val="888888"/>
            </a:solidFill>
            <a:prstDash val="solid"/>
            <a:miter lim="800000"/>
            <a:headEnd len="sm" w="sm" type="none"/>
            <a:tailEnd len="med" w="med" type="triangle"/>
          </a:ln>
        </p:spPr>
      </p:cxnSp>
      <p:cxnSp>
        <p:nvCxnSpPr>
          <p:cNvPr id="140" name="Google Shape;140;g10ea3fb5ae2_0_0"/>
          <p:cNvCxnSpPr>
            <a:stCxn id="111" idx="3"/>
            <a:endCxn id="116" idx="1"/>
          </p:cNvCxnSpPr>
          <p:nvPr/>
        </p:nvCxnSpPr>
        <p:spPr>
          <a:xfrm>
            <a:off x="9601608" y="5071474"/>
            <a:ext cx="829800" cy="0"/>
          </a:xfrm>
          <a:prstGeom prst="straightConnector1">
            <a:avLst/>
          </a:prstGeom>
          <a:noFill/>
          <a:ln cap="flat" cmpd="sng" w="9525">
            <a:solidFill>
              <a:srgbClr val="888888"/>
            </a:solidFill>
            <a:prstDash val="solid"/>
            <a:miter lim="800000"/>
            <a:headEnd len="sm" w="sm" type="none"/>
            <a:tailEnd len="med" w="med" type="triangle"/>
          </a:ln>
        </p:spPr>
      </p:cxnSp>
      <p:cxnSp>
        <p:nvCxnSpPr>
          <p:cNvPr id="141" name="Google Shape;141;g10ea3fb5ae2_0_0"/>
          <p:cNvCxnSpPr>
            <a:stCxn id="123" idx="3"/>
            <a:endCxn id="114" idx="1"/>
          </p:cNvCxnSpPr>
          <p:nvPr/>
        </p:nvCxnSpPr>
        <p:spPr>
          <a:xfrm>
            <a:off x="7734865" y="5990085"/>
            <a:ext cx="202500" cy="0"/>
          </a:xfrm>
          <a:prstGeom prst="straightConnector1">
            <a:avLst/>
          </a:prstGeom>
          <a:noFill/>
          <a:ln cap="flat" cmpd="sng" w="9525">
            <a:solidFill>
              <a:srgbClr val="888888"/>
            </a:solidFill>
            <a:prstDash val="solid"/>
            <a:miter lim="800000"/>
            <a:headEnd len="sm" w="sm" type="none"/>
            <a:tailEnd len="med" w="med" type="triangle"/>
          </a:ln>
        </p:spPr>
      </p:cxnSp>
      <p:cxnSp>
        <p:nvCxnSpPr>
          <p:cNvPr id="142" name="Google Shape;142;g10ea3fb5ae2_0_0"/>
          <p:cNvCxnSpPr>
            <a:stCxn id="114" idx="3"/>
            <a:endCxn id="118" idx="1"/>
          </p:cNvCxnSpPr>
          <p:nvPr/>
        </p:nvCxnSpPr>
        <p:spPr>
          <a:xfrm>
            <a:off x="9601608" y="5990085"/>
            <a:ext cx="829800" cy="0"/>
          </a:xfrm>
          <a:prstGeom prst="straightConnector1">
            <a:avLst/>
          </a:prstGeom>
          <a:noFill/>
          <a:ln cap="flat" cmpd="sng" w="9525">
            <a:solidFill>
              <a:srgbClr val="888888"/>
            </a:solidFill>
            <a:prstDash val="solid"/>
            <a:miter lim="800000"/>
            <a:headEnd len="sm" w="sm" type="none"/>
            <a:tailEnd len="med" w="med" type="triangle"/>
          </a:ln>
        </p:spPr>
      </p:cxnSp>
      <p:cxnSp>
        <p:nvCxnSpPr>
          <p:cNvPr id="143" name="Google Shape;143;g10ea3fb5ae2_0_0"/>
          <p:cNvCxnSpPr>
            <a:stCxn id="114" idx="0"/>
            <a:endCxn id="111" idx="2"/>
          </p:cNvCxnSpPr>
          <p:nvPr/>
        </p:nvCxnSpPr>
        <p:spPr>
          <a:xfrm rot="10800000">
            <a:off x="8769502" y="5449870"/>
            <a:ext cx="0" cy="161700"/>
          </a:xfrm>
          <a:prstGeom prst="straightConnector1">
            <a:avLst/>
          </a:prstGeom>
          <a:noFill/>
          <a:ln cap="flat" cmpd="sng" w="9525">
            <a:solidFill>
              <a:srgbClr val="888888"/>
            </a:solidFill>
            <a:prstDash val="solid"/>
            <a:miter lim="800000"/>
            <a:headEnd len="sm" w="sm" type="none"/>
            <a:tailEnd len="med" w="med" type="triangle"/>
          </a:ln>
        </p:spPr>
      </p:cxnSp>
      <p:cxnSp>
        <p:nvCxnSpPr>
          <p:cNvPr id="144" name="Google Shape;144;g10ea3fb5ae2_0_0"/>
          <p:cNvCxnSpPr>
            <a:stCxn id="108" idx="3"/>
            <a:endCxn id="123" idx="1"/>
          </p:cNvCxnSpPr>
          <p:nvPr/>
        </p:nvCxnSpPr>
        <p:spPr>
          <a:xfrm>
            <a:off x="5164879" y="5990085"/>
            <a:ext cx="905700" cy="0"/>
          </a:xfrm>
          <a:prstGeom prst="straightConnector1">
            <a:avLst/>
          </a:prstGeom>
          <a:noFill/>
          <a:ln cap="flat" cmpd="sng" w="9525">
            <a:solidFill>
              <a:srgbClr val="888888"/>
            </a:solidFill>
            <a:prstDash val="solid"/>
            <a:miter lim="800000"/>
            <a:headEnd len="sm" w="sm" type="none"/>
            <a:tailEnd len="med" w="med" type="triangle"/>
          </a:ln>
        </p:spPr>
      </p:cxnSp>
      <p:cxnSp>
        <p:nvCxnSpPr>
          <p:cNvPr id="145" name="Google Shape;145;g10ea3fb5ae2_0_0"/>
          <p:cNvCxnSpPr>
            <a:stCxn id="125" idx="2"/>
            <a:endCxn id="109" idx="0"/>
          </p:cNvCxnSpPr>
          <p:nvPr/>
        </p:nvCxnSpPr>
        <p:spPr>
          <a:xfrm>
            <a:off x="6902760" y="2674743"/>
            <a:ext cx="0" cy="180900"/>
          </a:xfrm>
          <a:prstGeom prst="straightConnector1">
            <a:avLst/>
          </a:prstGeom>
          <a:noFill/>
          <a:ln cap="flat" cmpd="sng" w="9525">
            <a:solidFill>
              <a:srgbClr val="888888"/>
            </a:solidFill>
            <a:prstDash val="solid"/>
            <a:miter lim="800000"/>
            <a:headEnd len="sm" w="sm" type="none"/>
            <a:tailEnd len="med" w="med" type="triangle"/>
          </a:ln>
        </p:spPr>
      </p:cxnSp>
      <p:cxnSp>
        <p:nvCxnSpPr>
          <p:cNvPr id="146" name="Google Shape;146;g10ea3fb5ae2_0_0"/>
          <p:cNvCxnSpPr>
            <a:stCxn id="112" idx="0"/>
            <a:endCxn id="109" idx="2"/>
          </p:cNvCxnSpPr>
          <p:nvPr/>
        </p:nvCxnSpPr>
        <p:spPr>
          <a:xfrm rot="10800000">
            <a:off x="6902760" y="3593448"/>
            <a:ext cx="0" cy="180900"/>
          </a:xfrm>
          <a:prstGeom prst="straightConnector1">
            <a:avLst/>
          </a:prstGeom>
          <a:noFill/>
          <a:ln cap="flat" cmpd="sng" w="9525">
            <a:solidFill>
              <a:srgbClr val="888888"/>
            </a:solidFill>
            <a:prstDash val="solid"/>
            <a:miter lim="800000"/>
            <a:headEnd len="sm" w="sm" type="none"/>
            <a:tailEnd len="med" w="med" type="triangle"/>
          </a:ln>
        </p:spPr>
      </p:cxnSp>
      <p:cxnSp>
        <p:nvCxnSpPr>
          <p:cNvPr id="147" name="Google Shape;147;g10ea3fb5ae2_0_0"/>
          <p:cNvCxnSpPr>
            <a:stCxn id="110" idx="0"/>
            <a:endCxn id="112" idx="2"/>
          </p:cNvCxnSpPr>
          <p:nvPr/>
        </p:nvCxnSpPr>
        <p:spPr>
          <a:xfrm rot="10800000">
            <a:off x="6902760" y="4511864"/>
            <a:ext cx="0" cy="190800"/>
          </a:xfrm>
          <a:prstGeom prst="straightConnector1">
            <a:avLst/>
          </a:prstGeom>
          <a:noFill/>
          <a:ln cap="flat" cmpd="sng" w="9525">
            <a:solidFill>
              <a:srgbClr val="888888"/>
            </a:solidFill>
            <a:prstDash val="solid"/>
            <a:miter lim="800000"/>
            <a:headEnd len="sm" w="sm" type="none"/>
            <a:tailEnd len="med" w="med" type="triangle"/>
          </a:ln>
        </p:spPr>
      </p:cxnSp>
      <p:cxnSp>
        <p:nvCxnSpPr>
          <p:cNvPr id="148" name="Google Shape;148;g10ea3fb5ae2_0_0"/>
          <p:cNvCxnSpPr>
            <a:stCxn id="125" idx="3"/>
            <a:endCxn id="113" idx="0"/>
          </p:cNvCxnSpPr>
          <p:nvPr/>
        </p:nvCxnSpPr>
        <p:spPr>
          <a:xfrm>
            <a:off x="7734865" y="2305934"/>
            <a:ext cx="1034700" cy="1468500"/>
          </a:xfrm>
          <a:prstGeom prst="bentConnector2">
            <a:avLst/>
          </a:prstGeom>
          <a:noFill/>
          <a:ln cap="flat" cmpd="sng" w="9525">
            <a:solidFill>
              <a:srgbClr val="888888"/>
            </a:solidFill>
            <a:prstDash val="solid"/>
            <a:miter lim="800000"/>
            <a:headEnd len="sm" w="sm" type="none"/>
            <a:tailEnd len="med" w="med" type="triangle"/>
          </a:ln>
        </p:spPr>
      </p:cxnSp>
      <p:cxnSp>
        <p:nvCxnSpPr>
          <p:cNvPr id="149" name="Google Shape;149;g10ea3fb5ae2_0_0"/>
          <p:cNvCxnSpPr>
            <a:stCxn id="113" idx="2"/>
            <a:endCxn id="111" idx="0"/>
          </p:cNvCxnSpPr>
          <p:nvPr/>
        </p:nvCxnSpPr>
        <p:spPr>
          <a:xfrm>
            <a:off x="8769502" y="4531377"/>
            <a:ext cx="0" cy="161700"/>
          </a:xfrm>
          <a:prstGeom prst="straightConnector1">
            <a:avLst/>
          </a:prstGeom>
          <a:noFill/>
          <a:ln cap="flat" cmpd="sng" w="9525">
            <a:solidFill>
              <a:srgbClr val="888888"/>
            </a:solidFill>
            <a:prstDash val="solid"/>
            <a:miter lim="800000"/>
            <a:headEnd len="sm" w="sm" type="none"/>
            <a:tailEnd len="med" w="med" type="triangle"/>
          </a:ln>
        </p:spPr>
      </p:cxnSp>
      <p:cxnSp>
        <p:nvCxnSpPr>
          <p:cNvPr id="150" name="Google Shape;150;g10ea3fb5ae2_0_0"/>
          <p:cNvCxnSpPr>
            <a:stCxn id="115" idx="2"/>
            <a:endCxn id="124" idx="0"/>
          </p:cNvCxnSpPr>
          <p:nvPr/>
        </p:nvCxnSpPr>
        <p:spPr>
          <a:xfrm>
            <a:off x="11263495" y="2694155"/>
            <a:ext cx="0" cy="161700"/>
          </a:xfrm>
          <a:prstGeom prst="straightConnector1">
            <a:avLst/>
          </a:prstGeom>
          <a:noFill/>
          <a:ln cap="flat" cmpd="sng" w="9525">
            <a:solidFill>
              <a:srgbClr val="888888"/>
            </a:solidFill>
            <a:prstDash val="solid"/>
            <a:miter lim="800000"/>
            <a:headEnd len="sm" w="sm" type="none"/>
            <a:tailEnd len="med" w="med" type="triangle"/>
          </a:ln>
        </p:spPr>
      </p:cxnSp>
      <p:cxnSp>
        <p:nvCxnSpPr>
          <p:cNvPr id="151" name="Google Shape;151;g10ea3fb5ae2_0_0"/>
          <p:cNvCxnSpPr>
            <a:stCxn id="124" idx="2"/>
            <a:endCxn id="117" idx="0"/>
          </p:cNvCxnSpPr>
          <p:nvPr/>
        </p:nvCxnSpPr>
        <p:spPr>
          <a:xfrm>
            <a:off x="11263495" y="3612766"/>
            <a:ext cx="0" cy="161700"/>
          </a:xfrm>
          <a:prstGeom prst="straightConnector1">
            <a:avLst/>
          </a:prstGeom>
          <a:noFill/>
          <a:ln cap="flat" cmpd="sng" w="9525">
            <a:solidFill>
              <a:srgbClr val="888888"/>
            </a:solidFill>
            <a:prstDash val="solid"/>
            <a:miter lim="800000"/>
            <a:headEnd len="sm" w="sm" type="none"/>
            <a:tailEnd len="med" w="med" type="triangle"/>
          </a:ln>
        </p:spPr>
      </p:cxnSp>
      <p:cxnSp>
        <p:nvCxnSpPr>
          <p:cNvPr id="152" name="Google Shape;152;g10ea3fb5ae2_0_0"/>
          <p:cNvCxnSpPr>
            <a:stCxn id="117" idx="2"/>
            <a:endCxn id="116" idx="0"/>
          </p:cNvCxnSpPr>
          <p:nvPr/>
        </p:nvCxnSpPr>
        <p:spPr>
          <a:xfrm>
            <a:off x="11263495" y="4531377"/>
            <a:ext cx="0" cy="161700"/>
          </a:xfrm>
          <a:prstGeom prst="straightConnector1">
            <a:avLst/>
          </a:prstGeom>
          <a:noFill/>
          <a:ln cap="flat" cmpd="sng" w="9525">
            <a:solidFill>
              <a:srgbClr val="888888"/>
            </a:solidFill>
            <a:prstDash val="solid"/>
            <a:miter lim="800000"/>
            <a:headEnd len="sm" w="sm" type="none"/>
            <a:tailEnd len="med" w="med" type="triangle"/>
          </a:ln>
        </p:spPr>
      </p:cxnSp>
      <p:cxnSp>
        <p:nvCxnSpPr>
          <p:cNvPr id="153" name="Google Shape;153;g10ea3fb5ae2_0_0"/>
          <p:cNvCxnSpPr>
            <a:stCxn id="118" idx="0"/>
            <a:endCxn id="116" idx="2"/>
          </p:cNvCxnSpPr>
          <p:nvPr/>
        </p:nvCxnSpPr>
        <p:spPr>
          <a:xfrm rot="10800000">
            <a:off x="11263495" y="5449870"/>
            <a:ext cx="0" cy="161700"/>
          </a:xfrm>
          <a:prstGeom prst="straightConnector1">
            <a:avLst/>
          </a:prstGeom>
          <a:noFill/>
          <a:ln cap="flat" cmpd="sng" w="9525">
            <a:solidFill>
              <a:srgbClr val="888888"/>
            </a:solidFill>
            <a:prstDash val="solid"/>
            <a:miter lim="800000"/>
            <a:headEnd len="sm" w="sm" type="none"/>
            <a:tailEnd len="med" w="med" type="triangle"/>
          </a:ln>
        </p:spPr>
      </p:cxnSp>
      <p:cxnSp>
        <p:nvCxnSpPr>
          <p:cNvPr id="154" name="Google Shape;154;g10ea3fb5ae2_0_0"/>
          <p:cNvCxnSpPr>
            <a:stCxn id="104" idx="2"/>
            <a:endCxn id="108" idx="1"/>
          </p:cNvCxnSpPr>
          <p:nvPr/>
        </p:nvCxnSpPr>
        <p:spPr>
          <a:xfrm flipH="1" rot="-5400000">
            <a:off x="1026030" y="3515405"/>
            <a:ext cx="3295800" cy="1653300"/>
          </a:xfrm>
          <a:prstGeom prst="bentConnector2">
            <a:avLst/>
          </a:prstGeom>
          <a:noFill/>
          <a:ln cap="flat" cmpd="sng" w="9525">
            <a:solidFill>
              <a:srgbClr val="888888"/>
            </a:solidFill>
            <a:prstDash val="solid"/>
            <a:miter lim="800000"/>
            <a:headEnd len="sm" w="sm" type="none"/>
            <a:tailEnd len="med" w="med" type="triangle"/>
          </a:ln>
        </p:spPr>
      </p:cxnSp>
      <p:sp>
        <p:nvSpPr>
          <p:cNvPr id="155" name="Google Shape;155;g10ea3fb5ae2_0_0"/>
          <p:cNvSpPr txBox="1"/>
          <p:nvPr/>
        </p:nvSpPr>
        <p:spPr>
          <a:xfrm>
            <a:off x="3500775" y="728075"/>
            <a:ext cx="8594700" cy="4002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chemeClr val="dk1"/>
                </a:solidFill>
                <a:latin typeface="Source Sans Pro"/>
                <a:ea typeface="Source Sans Pro"/>
                <a:cs typeface="Source Sans Pro"/>
                <a:sym typeface="Source Sans Pro"/>
              </a:rPr>
              <a:t>RESPONSES AFTER HARM EVENT</a:t>
            </a:r>
            <a:endParaRPr b="0" i="0" sz="1400" u="none" cap="none" strike="noStrike">
              <a:solidFill>
                <a:srgbClr val="000000"/>
              </a:solidFill>
              <a:latin typeface="Source Sans Pro"/>
              <a:ea typeface="Source Sans Pro"/>
              <a:cs typeface="Source Sans Pro"/>
              <a:sym typeface="Source Sans Pro"/>
            </a:endParaRPr>
          </a:p>
        </p:txBody>
      </p:sp>
      <p:cxnSp>
        <p:nvCxnSpPr>
          <p:cNvPr id="156" name="Google Shape;156;g10ea3fb5ae2_0_0"/>
          <p:cNvCxnSpPr>
            <a:stCxn id="103" idx="2"/>
            <a:endCxn id="104" idx="0"/>
          </p:cNvCxnSpPr>
          <p:nvPr/>
        </p:nvCxnSpPr>
        <p:spPr>
          <a:xfrm>
            <a:off x="1847283" y="1641770"/>
            <a:ext cx="0" cy="295500"/>
          </a:xfrm>
          <a:prstGeom prst="straightConnector1">
            <a:avLst/>
          </a:prstGeom>
          <a:noFill/>
          <a:ln cap="flat" cmpd="sng" w="9525">
            <a:solidFill>
              <a:srgbClr val="888888"/>
            </a:solidFill>
            <a:prstDash val="solid"/>
            <a:miter lim="800000"/>
            <a:headEnd len="sm" w="sm" type="none"/>
            <a:tailEnd len="med" w="med" type="triangle"/>
          </a:ln>
        </p:spPr>
      </p:cxnSp>
      <p:cxnSp>
        <p:nvCxnSpPr>
          <p:cNvPr id="157" name="Google Shape;157;g10ea3fb5ae2_0_0"/>
          <p:cNvCxnSpPr>
            <a:stCxn id="103" idx="0"/>
            <a:endCxn id="122" idx="2"/>
          </p:cNvCxnSpPr>
          <p:nvPr/>
        </p:nvCxnSpPr>
        <p:spPr>
          <a:xfrm rot="10800000">
            <a:off x="1847283" y="918998"/>
            <a:ext cx="0" cy="295200"/>
          </a:xfrm>
          <a:prstGeom prst="straightConnector1">
            <a:avLst/>
          </a:prstGeom>
          <a:noFill/>
          <a:ln cap="flat" cmpd="sng" w="9525">
            <a:solidFill>
              <a:srgbClr val="888888"/>
            </a:solidFill>
            <a:prstDash val="solid"/>
            <a:miter lim="800000"/>
            <a:headEnd len="sm" w="sm" type="none"/>
            <a:tailEnd len="med" w="med" type="triangle"/>
          </a:ln>
        </p:spPr>
      </p:cxnSp>
      <p:sp>
        <p:nvSpPr>
          <p:cNvPr id="158" name="Google Shape;158;g10ea3fb5ae2_0_0"/>
          <p:cNvSpPr txBox="1"/>
          <p:nvPr/>
        </p:nvSpPr>
        <p:spPr>
          <a:xfrm>
            <a:off x="1865368" y="1635739"/>
            <a:ext cx="2174400" cy="3540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100"/>
              <a:buFont typeface="Arial"/>
              <a:buNone/>
            </a:pPr>
            <a:r>
              <a:rPr b="0" i="0" lang="en-US" sz="1100" u="none" cap="none" strike="noStrike">
                <a:solidFill>
                  <a:schemeClr val="dk1"/>
                </a:solidFill>
                <a:latin typeface="Source Sans Pro"/>
                <a:ea typeface="Source Sans Pro"/>
                <a:cs typeface="Source Sans Pro"/>
                <a:sym typeface="Source Sans Pro"/>
              </a:rPr>
              <a:t>CRP Eligible</a:t>
            </a:r>
            <a:endParaRPr b="0" i="0" sz="1100" u="none" cap="none" strike="noStrike">
              <a:solidFill>
                <a:schemeClr val="dk1"/>
              </a:solidFill>
              <a:latin typeface="Source Sans Pro"/>
              <a:ea typeface="Source Sans Pro"/>
              <a:cs typeface="Source Sans Pro"/>
              <a:sym typeface="Source Sans Pro"/>
            </a:endParaRPr>
          </a:p>
        </p:txBody>
      </p:sp>
      <p:sp>
        <p:nvSpPr>
          <p:cNvPr id="159" name="Google Shape;159;g10ea3fb5ae2_0_0"/>
          <p:cNvSpPr txBox="1"/>
          <p:nvPr/>
        </p:nvSpPr>
        <p:spPr>
          <a:xfrm>
            <a:off x="1865368" y="916078"/>
            <a:ext cx="1221600" cy="3540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100"/>
              <a:buFont typeface="Arial"/>
              <a:buNone/>
            </a:pPr>
            <a:r>
              <a:rPr b="0" i="0" lang="en-US" sz="1100" u="none" cap="none" strike="noStrike">
                <a:solidFill>
                  <a:schemeClr val="dk1"/>
                </a:solidFill>
                <a:latin typeface="Source Sans Pro"/>
                <a:ea typeface="Source Sans Pro"/>
                <a:cs typeface="Source Sans Pro"/>
                <a:sym typeface="Source Sans Pro"/>
              </a:rPr>
              <a:t>Low </a:t>
            </a:r>
            <a:r>
              <a:rPr b="0" i="0" lang="en-US" sz="1100" u="none" cap="none" strike="noStrike">
                <a:solidFill>
                  <a:schemeClr val="dk1"/>
                </a:solidFill>
                <a:latin typeface="Source Sans Pro"/>
                <a:ea typeface="Source Sans Pro"/>
                <a:cs typeface="Source Sans Pro"/>
                <a:sym typeface="Source Sans Pro"/>
                <a:extLst>
                  <a:ext uri="http://customooxmlschemas.google.com/">
                    <go:slidesCustomData xmlns:go="http://customooxmlschemas.google.com/" textRoundtripDataId="16"/>
                  </a:ext>
                </a:extLst>
              </a:rPr>
              <a:t>Harm</a:t>
            </a:r>
            <a:endParaRPr b="0" i="0" sz="1100" u="none" cap="none" strike="noStrike">
              <a:solidFill>
                <a:srgbClr val="000000"/>
              </a:solidFill>
              <a:latin typeface="Arial"/>
              <a:ea typeface="Arial"/>
              <a:cs typeface="Arial"/>
              <a:sym typeface="Arial"/>
            </a:endParaRPr>
          </a:p>
        </p:txBody>
      </p:sp>
      <p:sp>
        <p:nvSpPr>
          <p:cNvPr id="160" name="Google Shape;160;g10ea3fb5ae2_0_0"/>
          <p:cNvSpPr txBox="1"/>
          <p:nvPr/>
        </p:nvSpPr>
        <p:spPr>
          <a:xfrm rot="-5400000">
            <a:off x="154104" y="2058888"/>
            <a:ext cx="805800" cy="494100"/>
          </a:xfrm>
          <a:prstGeom prst="rect">
            <a:avLst/>
          </a:prstGeom>
          <a:solidFill>
            <a:srgbClr val="B7B7B7"/>
          </a:solid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200"/>
              <a:buFont typeface="Arial"/>
              <a:buNone/>
            </a:pPr>
            <a:r>
              <a:rPr b="1" i="0" lang="en-US" sz="1000" u="none" cap="none" strike="noStrike">
                <a:solidFill>
                  <a:schemeClr val="dk1"/>
                </a:solidFill>
                <a:latin typeface="Source Sans Pro"/>
                <a:ea typeface="Source Sans Pro"/>
                <a:cs typeface="Source Sans Pro"/>
                <a:sym typeface="Source Sans Pro"/>
              </a:rPr>
              <a:t>Event</a:t>
            </a:r>
            <a:endParaRPr b="0" i="0" sz="1000" u="none" cap="none" strike="noStrike">
              <a:solidFill>
                <a:schemeClr val="dk1"/>
              </a:solidFill>
              <a:latin typeface="Source Sans Pro"/>
              <a:ea typeface="Source Sans Pro"/>
              <a:cs typeface="Source Sans Pro"/>
              <a:sym typeface="Source Sans Pro"/>
            </a:endParaRPr>
          </a:p>
          <a:p>
            <a:pPr indent="0" lvl="0" marL="0" marR="0" rtl="0" algn="ctr">
              <a:lnSpc>
                <a:spcPct val="100000"/>
              </a:lnSpc>
              <a:spcBef>
                <a:spcPts val="0"/>
              </a:spcBef>
              <a:spcAft>
                <a:spcPts val="0"/>
              </a:spcAft>
              <a:buClr>
                <a:srgbClr val="000000"/>
              </a:buClr>
              <a:buSzPts val="1200"/>
              <a:buFont typeface="Arial"/>
              <a:buNone/>
            </a:pPr>
            <a:r>
              <a:rPr b="1" i="0" lang="en-US" sz="1000" u="none" cap="none" strike="noStrike">
                <a:solidFill>
                  <a:schemeClr val="dk1"/>
                </a:solidFill>
                <a:latin typeface="Source Sans Pro"/>
                <a:ea typeface="Source Sans Pro"/>
                <a:cs typeface="Source Sans Pro"/>
                <a:sym typeface="Source Sans Pro"/>
              </a:rPr>
              <a:t>Management</a:t>
            </a:r>
            <a:endParaRPr b="0" i="0" sz="1000" u="none" cap="none" strike="noStrike">
              <a:solidFill>
                <a:schemeClr val="dk1"/>
              </a:solidFill>
              <a:latin typeface="Source Sans Pro"/>
              <a:ea typeface="Source Sans Pro"/>
              <a:cs typeface="Source Sans Pro"/>
              <a:sym typeface="Source Sans Pro"/>
            </a:endParaRPr>
          </a:p>
        </p:txBody>
      </p:sp>
      <p:sp>
        <p:nvSpPr>
          <p:cNvPr id="161" name="Google Shape;161;g10ea3fb5ae2_0_0"/>
          <p:cNvSpPr txBox="1"/>
          <p:nvPr/>
        </p:nvSpPr>
        <p:spPr>
          <a:xfrm rot="-5400000">
            <a:off x="154704" y="2977475"/>
            <a:ext cx="804600" cy="494100"/>
          </a:xfrm>
          <a:prstGeom prst="rect">
            <a:avLst/>
          </a:prstGeom>
          <a:solidFill>
            <a:srgbClr val="B7B7B7"/>
          </a:solid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200"/>
              <a:buFont typeface="Arial"/>
              <a:buNone/>
            </a:pPr>
            <a:r>
              <a:rPr b="1" i="0" lang="en-US" sz="1000" u="none" cap="none" strike="noStrike">
                <a:solidFill>
                  <a:schemeClr val="dk1"/>
                </a:solidFill>
                <a:latin typeface="Source Sans Pro"/>
                <a:ea typeface="Source Sans Pro"/>
                <a:cs typeface="Source Sans Pro"/>
                <a:sym typeface="Source Sans Pro"/>
              </a:rPr>
              <a:t>Event</a:t>
            </a:r>
            <a:endParaRPr b="0" i="0" sz="1000" u="none" cap="none" strike="noStrike">
              <a:solidFill>
                <a:schemeClr val="dk1"/>
              </a:solidFill>
              <a:latin typeface="Source Sans Pro"/>
              <a:ea typeface="Source Sans Pro"/>
              <a:cs typeface="Source Sans Pro"/>
              <a:sym typeface="Source Sans Pro"/>
            </a:endParaRPr>
          </a:p>
          <a:p>
            <a:pPr indent="0" lvl="0" marL="0" marR="0" rtl="0" algn="ctr">
              <a:lnSpc>
                <a:spcPct val="100000"/>
              </a:lnSpc>
              <a:spcBef>
                <a:spcPts val="0"/>
              </a:spcBef>
              <a:spcAft>
                <a:spcPts val="0"/>
              </a:spcAft>
              <a:buClr>
                <a:srgbClr val="000000"/>
              </a:buClr>
              <a:buSzPts val="1200"/>
              <a:buFont typeface="Arial"/>
              <a:buNone/>
            </a:pPr>
            <a:r>
              <a:rPr b="1" i="0" lang="en-US" sz="1000" u="none" cap="none" strike="noStrike">
                <a:solidFill>
                  <a:schemeClr val="dk1"/>
                </a:solidFill>
                <a:latin typeface="Source Sans Pro"/>
                <a:ea typeface="Source Sans Pro"/>
                <a:cs typeface="Source Sans Pro"/>
                <a:sym typeface="Source Sans Pro"/>
                <a:extLst>
                  <a:ext uri="http://customooxmlschemas.google.com/">
                    <go:slidesCustomData xmlns:go="http://customooxmlschemas.google.com/" textRoundtripDataId="17"/>
                  </a:ext>
                </a:extLst>
              </a:rPr>
              <a:t>Review</a:t>
            </a:r>
            <a:endParaRPr b="0" i="0" sz="1000" u="none" cap="none" strike="noStrike">
              <a:solidFill>
                <a:schemeClr val="dk1"/>
              </a:solidFill>
              <a:latin typeface="Source Sans Pro"/>
              <a:ea typeface="Source Sans Pro"/>
              <a:cs typeface="Source Sans Pro"/>
              <a:sym typeface="Source Sans Pro"/>
            </a:endParaRPr>
          </a:p>
        </p:txBody>
      </p:sp>
      <p:sp>
        <p:nvSpPr>
          <p:cNvPr id="162" name="Google Shape;162;g10ea3fb5ae2_0_0"/>
          <p:cNvSpPr txBox="1"/>
          <p:nvPr/>
        </p:nvSpPr>
        <p:spPr>
          <a:xfrm rot="-5400000">
            <a:off x="154704" y="4824413"/>
            <a:ext cx="804600" cy="494100"/>
          </a:xfrm>
          <a:prstGeom prst="rect">
            <a:avLst/>
          </a:prstGeom>
          <a:solidFill>
            <a:srgbClr val="B7B7B7"/>
          </a:solid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200"/>
              <a:buFont typeface="Arial"/>
              <a:buNone/>
            </a:pPr>
            <a:r>
              <a:rPr b="1" i="0" lang="en-US" sz="1000" u="none" cap="none" strike="noStrike">
                <a:solidFill>
                  <a:schemeClr val="dk1"/>
                </a:solidFill>
                <a:latin typeface="Source Sans Pro"/>
                <a:ea typeface="Source Sans Pro"/>
                <a:cs typeface="Source Sans Pro"/>
                <a:sym typeface="Source Sans Pro"/>
              </a:rPr>
              <a:t>Patient / Family</a:t>
            </a:r>
            <a:endParaRPr b="0" i="0" sz="1000" u="none" cap="none" strike="noStrike">
              <a:solidFill>
                <a:schemeClr val="dk1"/>
              </a:solidFill>
              <a:latin typeface="Source Sans Pro"/>
              <a:ea typeface="Source Sans Pro"/>
              <a:cs typeface="Source Sans Pro"/>
              <a:sym typeface="Source Sans Pro"/>
            </a:endParaRPr>
          </a:p>
          <a:p>
            <a:pPr indent="0" lvl="0" marL="0" marR="0" rtl="0" algn="ctr">
              <a:lnSpc>
                <a:spcPct val="100000"/>
              </a:lnSpc>
              <a:spcBef>
                <a:spcPts val="0"/>
              </a:spcBef>
              <a:spcAft>
                <a:spcPts val="0"/>
              </a:spcAft>
              <a:buClr>
                <a:srgbClr val="000000"/>
              </a:buClr>
              <a:buSzPts val="1200"/>
              <a:buFont typeface="Arial"/>
              <a:buNone/>
            </a:pPr>
            <a:r>
              <a:rPr b="1" i="0" lang="en-US" sz="1000" u="none" cap="none" strike="noStrike">
                <a:solidFill>
                  <a:schemeClr val="dk1"/>
                </a:solidFill>
                <a:latin typeface="Source Sans Pro"/>
                <a:ea typeface="Source Sans Pro"/>
                <a:cs typeface="Source Sans Pro"/>
                <a:sym typeface="Source Sans Pro"/>
              </a:rPr>
              <a:t>Engagement</a:t>
            </a:r>
            <a:endParaRPr b="0" i="0" sz="1000" u="none" cap="none" strike="noStrike">
              <a:solidFill>
                <a:schemeClr val="dk1"/>
              </a:solidFill>
              <a:latin typeface="Source Sans Pro"/>
              <a:ea typeface="Source Sans Pro"/>
              <a:cs typeface="Source Sans Pro"/>
              <a:sym typeface="Source Sans Pro"/>
            </a:endParaRPr>
          </a:p>
        </p:txBody>
      </p:sp>
      <p:sp>
        <p:nvSpPr>
          <p:cNvPr id="163" name="Google Shape;163;g10ea3fb5ae2_0_0"/>
          <p:cNvSpPr txBox="1"/>
          <p:nvPr/>
        </p:nvSpPr>
        <p:spPr>
          <a:xfrm rot="-5400000">
            <a:off x="154704" y="3905825"/>
            <a:ext cx="804600" cy="494100"/>
          </a:xfrm>
          <a:prstGeom prst="rect">
            <a:avLst/>
          </a:prstGeom>
          <a:solidFill>
            <a:srgbClr val="B7B7B7"/>
          </a:solid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200"/>
              <a:buFont typeface="Arial"/>
              <a:buNone/>
            </a:pPr>
            <a:r>
              <a:rPr b="1" i="0" lang="en-US" sz="1000" u="none" cap="none" strike="noStrike">
                <a:solidFill>
                  <a:schemeClr val="dk1"/>
                </a:solidFill>
                <a:latin typeface="Source Sans Pro"/>
                <a:ea typeface="Source Sans Pro"/>
                <a:cs typeface="Source Sans Pro"/>
                <a:sym typeface="Source Sans Pro"/>
              </a:rPr>
              <a:t>Clinician</a:t>
            </a:r>
            <a:endParaRPr b="0" i="0" sz="1000" u="none" cap="none" strike="noStrike">
              <a:solidFill>
                <a:schemeClr val="dk1"/>
              </a:solidFill>
              <a:latin typeface="Source Sans Pro"/>
              <a:ea typeface="Source Sans Pro"/>
              <a:cs typeface="Source Sans Pro"/>
              <a:sym typeface="Source Sans Pro"/>
            </a:endParaRPr>
          </a:p>
          <a:p>
            <a:pPr indent="0" lvl="0" marL="0" marR="0" rtl="0" algn="ctr">
              <a:lnSpc>
                <a:spcPct val="100000"/>
              </a:lnSpc>
              <a:spcBef>
                <a:spcPts val="0"/>
              </a:spcBef>
              <a:spcAft>
                <a:spcPts val="0"/>
              </a:spcAft>
              <a:buClr>
                <a:srgbClr val="000000"/>
              </a:buClr>
              <a:buSzPts val="1200"/>
              <a:buFont typeface="Arial"/>
              <a:buNone/>
            </a:pPr>
            <a:r>
              <a:rPr b="1" i="0" lang="en-US" sz="1000" u="none" cap="none" strike="noStrike">
                <a:solidFill>
                  <a:schemeClr val="dk1"/>
                </a:solidFill>
                <a:latin typeface="Source Sans Pro"/>
                <a:ea typeface="Source Sans Pro"/>
                <a:cs typeface="Source Sans Pro"/>
                <a:sym typeface="Source Sans Pro"/>
              </a:rPr>
              <a:t>Engagement</a:t>
            </a:r>
            <a:endParaRPr b="0" i="0" sz="1000" u="none" cap="none" strike="noStrike">
              <a:solidFill>
                <a:schemeClr val="dk1"/>
              </a:solidFill>
              <a:latin typeface="Source Sans Pro"/>
              <a:ea typeface="Source Sans Pro"/>
              <a:cs typeface="Source Sans Pro"/>
              <a:sym typeface="Source Sans Pro"/>
            </a:endParaRPr>
          </a:p>
        </p:txBody>
      </p:sp>
      <p:sp>
        <p:nvSpPr>
          <p:cNvPr id="164" name="Google Shape;164;g10ea3fb5ae2_0_0"/>
          <p:cNvSpPr txBox="1"/>
          <p:nvPr/>
        </p:nvSpPr>
        <p:spPr>
          <a:xfrm rot="-5400000">
            <a:off x="154704" y="5743025"/>
            <a:ext cx="804600" cy="494100"/>
          </a:xfrm>
          <a:prstGeom prst="rect">
            <a:avLst/>
          </a:prstGeom>
          <a:solidFill>
            <a:srgbClr val="B7B7B7"/>
          </a:solid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200"/>
              <a:buFont typeface="Arial"/>
              <a:buNone/>
            </a:pPr>
            <a:r>
              <a:rPr b="1" i="0" lang="en-US" sz="1000" u="none" cap="none" strike="noStrike">
                <a:solidFill>
                  <a:schemeClr val="dk1"/>
                </a:solidFill>
                <a:latin typeface="Source Sans Pro"/>
                <a:ea typeface="Source Sans Pro"/>
                <a:cs typeface="Source Sans Pro"/>
                <a:sym typeface="Source Sans Pro"/>
              </a:rPr>
              <a:t>Resolution/</a:t>
            </a:r>
            <a:endParaRPr b="0" i="0" sz="1000" u="none" cap="none" strike="noStrike">
              <a:solidFill>
                <a:schemeClr val="dk1"/>
              </a:solidFill>
              <a:latin typeface="Source Sans Pro"/>
              <a:ea typeface="Source Sans Pro"/>
              <a:cs typeface="Source Sans Pro"/>
              <a:sym typeface="Source Sans Pro"/>
            </a:endParaRPr>
          </a:p>
          <a:p>
            <a:pPr indent="0" lvl="0" marL="0" marR="0" rtl="0" algn="ctr">
              <a:lnSpc>
                <a:spcPct val="100000"/>
              </a:lnSpc>
              <a:spcBef>
                <a:spcPts val="0"/>
              </a:spcBef>
              <a:spcAft>
                <a:spcPts val="0"/>
              </a:spcAft>
              <a:buClr>
                <a:srgbClr val="000000"/>
              </a:buClr>
              <a:buSzPts val="1200"/>
              <a:buFont typeface="Arial"/>
              <a:buNone/>
            </a:pPr>
            <a:r>
              <a:rPr b="1" i="0" lang="en-US" sz="1000" u="none" cap="none" strike="noStrike">
                <a:solidFill>
                  <a:schemeClr val="dk1"/>
                </a:solidFill>
                <a:latin typeface="Source Sans Pro"/>
                <a:ea typeface="Source Sans Pro"/>
                <a:cs typeface="Source Sans Pro"/>
                <a:sym typeface="Source Sans Pro"/>
              </a:rPr>
              <a:t>Reconciliation</a:t>
            </a:r>
            <a:endParaRPr b="0" i="0" sz="1000" u="none" cap="none" strike="noStrike">
              <a:solidFill>
                <a:schemeClr val="dk1"/>
              </a:solidFill>
              <a:latin typeface="Source Sans Pro"/>
              <a:ea typeface="Source Sans Pro"/>
              <a:cs typeface="Source Sans Pro"/>
              <a:sym typeface="Source Sans Pro"/>
            </a:endParaRPr>
          </a:p>
        </p:txBody>
      </p:sp>
      <p:sp>
        <p:nvSpPr>
          <p:cNvPr id="165" name="Google Shape;165;g10ea3fb5ae2_0_0"/>
          <p:cNvSpPr txBox="1"/>
          <p:nvPr/>
        </p:nvSpPr>
        <p:spPr>
          <a:xfrm rot="-5400000">
            <a:off x="-2331165" y="4264357"/>
            <a:ext cx="4984800" cy="3078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chemeClr val="dk1"/>
                </a:solidFill>
                <a:latin typeface="Source Sans Pro"/>
                <a:ea typeface="Source Sans Pro"/>
                <a:cs typeface="Source Sans Pro"/>
                <a:sym typeface="Source Sans Pro"/>
              </a:rPr>
              <a:t>ACTIVITIES</a:t>
            </a:r>
            <a:endParaRPr b="0" i="0" sz="1400" u="none" cap="none" strike="noStrike">
              <a:solidFill>
                <a:srgbClr val="000000"/>
              </a:solidFill>
              <a:latin typeface="Source Sans Pro"/>
              <a:ea typeface="Source Sans Pro"/>
              <a:cs typeface="Source Sans Pro"/>
              <a:sym typeface="Source Sans Pro"/>
            </a:endParaRPr>
          </a:p>
        </p:txBody>
      </p:sp>
      <p:sp>
        <p:nvSpPr>
          <p:cNvPr id="166" name="Google Shape;166;g10ea3fb5ae2_0_0"/>
          <p:cNvSpPr/>
          <p:nvPr/>
        </p:nvSpPr>
        <p:spPr>
          <a:xfrm>
            <a:off x="725905" y="1227884"/>
            <a:ext cx="454200" cy="400200"/>
          </a:xfrm>
          <a:prstGeom prst="star5">
            <a:avLst>
              <a:gd fmla="val 19098" name="adj"/>
              <a:gd fmla="val 105146" name="hf"/>
              <a:gd fmla="val 110557" name="vf"/>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7" name="Google Shape;167;g10ea3fb5ae2_0_0"/>
          <p:cNvSpPr txBox="1"/>
          <p:nvPr/>
        </p:nvSpPr>
        <p:spPr>
          <a:xfrm>
            <a:off x="10138150" y="91350"/>
            <a:ext cx="1962900" cy="369300"/>
          </a:xfrm>
          <a:prstGeom prst="rect">
            <a:avLst/>
          </a:prstGeom>
          <a:solidFill>
            <a:srgbClr val="155F7A"/>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US" sz="1200">
                <a:solidFill>
                  <a:schemeClr val="lt1"/>
                </a:solidFill>
                <a:latin typeface="Source Sans Pro"/>
                <a:ea typeface="Source Sans Pro"/>
                <a:cs typeface="Source Sans Pro"/>
                <a:sym typeface="Source Sans Pro"/>
              </a:rPr>
              <a:t>IDEAL PROCESS</a:t>
            </a:r>
            <a:endParaRPr sz="1200">
              <a:solidFill>
                <a:schemeClr val="lt1"/>
              </a:solidFill>
              <a:latin typeface="Calibri"/>
              <a:ea typeface="Calibri"/>
              <a:cs typeface="Calibri"/>
              <a:sym typeface="Calibri"/>
            </a:endParaRPr>
          </a:p>
        </p:txBody>
      </p:sp>
      <p:pic>
        <p:nvPicPr>
          <p:cNvPr id="168" name="Google Shape;168;g10ea3fb5ae2_0_0"/>
          <p:cNvPicPr preferRelativeResize="0"/>
          <p:nvPr/>
        </p:nvPicPr>
        <p:blipFill>
          <a:blip r:embed="rId3">
            <a:alphaModFix/>
          </a:blip>
          <a:stretch>
            <a:fillRect/>
          </a:stretch>
        </p:blipFill>
        <p:spPr>
          <a:xfrm>
            <a:off x="10384275" y="6447576"/>
            <a:ext cx="1738526" cy="400200"/>
          </a:xfrm>
          <a:prstGeom prst="rect">
            <a:avLst/>
          </a:prstGeom>
          <a:noFill/>
          <a:ln>
            <a:noFill/>
          </a:ln>
        </p:spPr>
      </p:pic>
      <p:grpSp>
        <p:nvGrpSpPr>
          <p:cNvPr id="169" name="Google Shape;169;g10ea3fb5ae2_0_0"/>
          <p:cNvGrpSpPr/>
          <p:nvPr/>
        </p:nvGrpSpPr>
        <p:grpSpPr>
          <a:xfrm>
            <a:off x="222025" y="6368600"/>
            <a:ext cx="10162400" cy="492600"/>
            <a:chOff x="222025" y="6368600"/>
            <a:chExt cx="10162400" cy="492600"/>
          </a:xfrm>
        </p:grpSpPr>
        <p:sp>
          <p:nvSpPr>
            <p:cNvPr id="170" name="Google Shape;170;g10ea3fb5ae2_0_0"/>
            <p:cNvSpPr txBox="1"/>
            <p:nvPr/>
          </p:nvSpPr>
          <p:spPr>
            <a:xfrm>
              <a:off x="1195125" y="6368600"/>
              <a:ext cx="91893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000">
                  <a:solidFill>
                    <a:srgbClr val="333333"/>
                  </a:solidFill>
                  <a:highlight>
                    <a:srgbClr val="FFFFFF"/>
                  </a:highlight>
                  <a:latin typeface="Source Sans Pro"/>
                  <a:ea typeface="Source Sans Pro"/>
                  <a:cs typeface="Source Sans Pro"/>
                  <a:sym typeface="Source Sans Pro"/>
                </a:rPr>
                <a:t>This work © 2022 by </a:t>
              </a:r>
              <a:r>
                <a:rPr lang="en-US" sz="1000" u="sng">
                  <a:solidFill>
                    <a:schemeClr val="hlink"/>
                  </a:solidFill>
                  <a:highlight>
                    <a:srgbClr val="FFFFFF"/>
                  </a:highlight>
                  <a:latin typeface="Source Sans Pro"/>
                  <a:ea typeface="Source Sans Pro"/>
                  <a:cs typeface="Source Sans Pro"/>
                  <a:sym typeface="Source Sans Pro"/>
                  <a:hlinkClick r:id="rId4"/>
                </a:rPr>
                <a:t>Ariadne Labs</a:t>
              </a:r>
              <a:r>
                <a:rPr lang="en-US" sz="1000">
                  <a:solidFill>
                    <a:srgbClr val="333333"/>
                  </a:solidFill>
                  <a:highlight>
                    <a:srgbClr val="FFFFFF"/>
                  </a:highlight>
                  <a:latin typeface="Source Sans Pro"/>
                  <a:ea typeface="Source Sans Pro"/>
                  <a:cs typeface="Source Sans Pro"/>
                  <a:sym typeface="Source Sans Pro"/>
                </a:rPr>
                <a:t>,</a:t>
              </a:r>
              <a:r>
                <a:rPr lang="en-US" sz="1000">
                  <a:solidFill>
                    <a:srgbClr val="333333"/>
                  </a:solidFill>
                  <a:highlight>
                    <a:srgbClr val="FFFFFF"/>
                  </a:highlight>
                  <a:uFill>
                    <a:noFill/>
                  </a:uFill>
                  <a:latin typeface="Source Sans Pro"/>
                  <a:ea typeface="Source Sans Pro"/>
                  <a:cs typeface="Source Sans Pro"/>
                  <a:sym typeface="Source Sans Pro"/>
                  <a:hlinkClick r:id="rId5">
                    <a:extLst>
                      <a:ext uri="{A12FA001-AC4F-418D-AE19-62706E023703}">
                        <ahyp:hlinkClr val="tx"/>
                      </a:ext>
                    </a:extLst>
                  </a:hlinkClick>
                </a:rPr>
                <a:t> </a:t>
              </a:r>
              <a:r>
                <a:rPr lang="en-US" sz="1000" u="sng">
                  <a:solidFill>
                    <a:schemeClr val="hlink"/>
                  </a:solidFill>
                  <a:highlight>
                    <a:srgbClr val="FFFFFF"/>
                  </a:highlight>
                  <a:latin typeface="Source Sans Pro"/>
                  <a:ea typeface="Source Sans Pro"/>
                  <a:cs typeface="Source Sans Pro"/>
                  <a:sym typeface="Source Sans Pro"/>
                  <a:hlinkClick r:id="rId6"/>
                </a:rPr>
                <a:t>Institute for Healthcare Improvement</a:t>
              </a:r>
              <a:r>
                <a:rPr lang="en-US" sz="1000">
                  <a:solidFill>
                    <a:srgbClr val="333333"/>
                  </a:solidFill>
                  <a:highlight>
                    <a:srgbClr val="FFFFFF"/>
                  </a:highlight>
                  <a:latin typeface="Source Sans Pro"/>
                  <a:ea typeface="Source Sans Pro"/>
                  <a:cs typeface="Source Sans Pro"/>
                  <a:sym typeface="Source Sans Pro"/>
                </a:rPr>
                <a:t>, and</a:t>
              </a:r>
              <a:r>
                <a:rPr lang="en-US" sz="1000">
                  <a:solidFill>
                    <a:srgbClr val="333333"/>
                  </a:solidFill>
                  <a:highlight>
                    <a:srgbClr val="FFFFFF"/>
                  </a:highlight>
                  <a:uFill>
                    <a:noFill/>
                  </a:uFill>
                  <a:latin typeface="Source Sans Pro"/>
                  <a:ea typeface="Source Sans Pro"/>
                  <a:cs typeface="Source Sans Pro"/>
                  <a:sym typeface="Source Sans Pro"/>
                  <a:hlinkClick r:id="rId7">
                    <a:extLst>
                      <a:ext uri="{A12FA001-AC4F-418D-AE19-62706E023703}">
                        <ahyp:hlinkClr val="tx"/>
                      </a:ext>
                    </a:extLst>
                  </a:hlinkClick>
                </a:rPr>
                <a:t> </a:t>
              </a:r>
              <a:r>
                <a:rPr lang="en-US" sz="1000" u="sng">
                  <a:solidFill>
                    <a:schemeClr val="hlink"/>
                  </a:solidFill>
                  <a:highlight>
                    <a:srgbClr val="FFFFFF"/>
                  </a:highlight>
                  <a:latin typeface="Source Sans Pro"/>
                  <a:ea typeface="Source Sans Pro"/>
                  <a:cs typeface="Source Sans Pro"/>
                  <a:sym typeface="Source Sans Pro"/>
                  <a:hlinkClick r:id="rId8"/>
                </a:rPr>
                <a:t>University of Washington</a:t>
              </a:r>
              <a:r>
                <a:rPr lang="en-US" sz="1000">
                  <a:solidFill>
                    <a:srgbClr val="333333"/>
                  </a:solidFill>
                  <a:highlight>
                    <a:srgbClr val="FFFFFF"/>
                  </a:highlight>
                  <a:latin typeface="Source Sans Pro"/>
                  <a:ea typeface="Source Sans Pro"/>
                  <a:cs typeface="Source Sans Pro"/>
                  <a:sym typeface="Source Sans Pro"/>
                </a:rPr>
                <a:t> is licensed under Attribution-NonCommercial-NoDerivatives 4.0 International. To view a copy of this license, visit</a:t>
              </a:r>
              <a:r>
                <a:rPr lang="en-US" sz="1000">
                  <a:solidFill>
                    <a:srgbClr val="333333"/>
                  </a:solidFill>
                  <a:highlight>
                    <a:srgbClr val="FFFFFF"/>
                  </a:highlight>
                  <a:uFill>
                    <a:noFill/>
                  </a:uFill>
                  <a:latin typeface="Source Sans Pro"/>
                  <a:ea typeface="Source Sans Pro"/>
                  <a:cs typeface="Source Sans Pro"/>
                  <a:sym typeface="Source Sans Pro"/>
                  <a:hlinkClick r:id="rId9">
                    <a:extLst>
                      <a:ext uri="{A12FA001-AC4F-418D-AE19-62706E023703}">
                        <ahyp:hlinkClr val="tx"/>
                      </a:ext>
                    </a:extLst>
                  </a:hlinkClick>
                </a:rPr>
                <a:t> </a:t>
              </a:r>
              <a:r>
                <a:rPr lang="en-US" sz="1000" u="sng">
                  <a:solidFill>
                    <a:schemeClr val="hlink"/>
                  </a:solidFill>
                  <a:highlight>
                    <a:srgbClr val="FFFFFF"/>
                  </a:highlight>
                  <a:latin typeface="Source Sans Pro"/>
                  <a:ea typeface="Source Sans Pro"/>
                  <a:cs typeface="Source Sans Pro"/>
                  <a:sym typeface="Source Sans Pro"/>
                  <a:hlinkClick r:id="rId10"/>
                </a:rPr>
                <a:t>http://creativecommons.org/licenses/by-nc-nd/4.0/</a:t>
              </a:r>
              <a:endParaRPr/>
            </a:p>
          </p:txBody>
        </p:sp>
        <p:pic>
          <p:nvPicPr>
            <p:cNvPr id="171" name="Google Shape;171;g10ea3fb5ae2_0_0"/>
            <p:cNvPicPr preferRelativeResize="0"/>
            <p:nvPr/>
          </p:nvPicPr>
          <p:blipFill>
            <a:blip r:embed="rId11">
              <a:alphaModFix/>
            </a:blip>
            <a:stretch>
              <a:fillRect/>
            </a:stretch>
          </p:blipFill>
          <p:spPr>
            <a:xfrm>
              <a:off x="222025" y="6446400"/>
              <a:ext cx="956590" cy="337000"/>
            </a:xfrm>
            <a:prstGeom prst="rect">
              <a:avLst/>
            </a:prstGeom>
            <a:noFill/>
            <a:ln>
              <a:noFill/>
            </a:ln>
          </p:spPr>
        </p:pic>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g11755f26315_1_34"/>
          <p:cNvSpPr txBox="1"/>
          <p:nvPr/>
        </p:nvSpPr>
        <p:spPr>
          <a:xfrm>
            <a:off x="75" y="20800"/>
            <a:ext cx="12192000" cy="5541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500"/>
              <a:buFont typeface="Arial"/>
              <a:buNone/>
            </a:pPr>
            <a:r>
              <a:rPr b="1" i="0" lang="en-US" sz="1500" u="none" cap="none" strike="noStrike">
                <a:solidFill>
                  <a:srgbClr val="155F7A"/>
                </a:solidFill>
                <a:latin typeface="Source Sans Pro"/>
                <a:ea typeface="Source Sans Pro"/>
                <a:cs typeface="Source Sans Pro"/>
                <a:sym typeface="Source Sans Pro"/>
                <a:extLst>
                  <a:ext uri="http://customooxmlschemas.google.com/">
                    <go:slidesCustomData xmlns:go="http://customooxmlschemas.google.com/" textRoundtripDataId="18"/>
                  </a:ext>
                </a:extLst>
              </a:rPr>
              <a:t>Pathway to Accountability, Compassion, and Transparency (PACT): Process Map</a:t>
            </a:r>
            <a:br>
              <a:rPr b="0" i="0" lang="en-US" sz="1500" u="none" cap="none" strike="noStrike">
                <a:solidFill>
                  <a:srgbClr val="155F7A"/>
                </a:solidFill>
                <a:latin typeface="Source Sans Pro"/>
                <a:ea typeface="Source Sans Pro"/>
                <a:cs typeface="Source Sans Pro"/>
                <a:sym typeface="Source Sans Pro"/>
                <a:extLst>
                  <a:ext uri="http://customooxmlschemas.google.com/">
                    <go:slidesCustomData xmlns:go="http://customooxmlschemas.google.com/" textRoundtripDataId="19"/>
                  </a:ext>
                </a:extLst>
              </a:rPr>
            </a:br>
            <a:r>
              <a:rPr b="0" i="1" lang="en-US" sz="1500" u="none" cap="none" strike="noStrike">
                <a:solidFill>
                  <a:srgbClr val="155F7A"/>
                </a:solidFill>
                <a:latin typeface="Source Sans Pro"/>
                <a:ea typeface="Source Sans Pro"/>
                <a:cs typeface="Source Sans Pro"/>
                <a:sym typeface="Source Sans Pro"/>
                <a:extLst>
                  <a:ext uri="http://customooxmlschemas.google.com/">
                    <go:slidesCustomData xmlns:go="http://customooxmlschemas.google.com/" textRoundtripDataId="20"/>
                  </a:ext>
                </a:extLst>
              </a:rPr>
              <a:t>A step-by-step map of the activities involved in responding to a harm event</a:t>
            </a:r>
            <a:endParaRPr b="0" i="1" sz="1500" u="none" cap="none" strike="noStrike">
              <a:solidFill>
                <a:srgbClr val="155F7A"/>
              </a:solidFill>
              <a:latin typeface="Source Sans Pro"/>
              <a:ea typeface="Source Sans Pro"/>
              <a:cs typeface="Source Sans Pro"/>
              <a:sym typeface="Source Sans Pro"/>
            </a:endParaRPr>
          </a:p>
        </p:txBody>
      </p:sp>
      <p:sp>
        <p:nvSpPr>
          <p:cNvPr id="178" name="Google Shape;178;g11755f26315_1_34"/>
          <p:cNvSpPr/>
          <p:nvPr/>
        </p:nvSpPr>
        <p:spPr>
          <a:xfrm>
            <a:off x="1236516" y="1214198"/>
            <a:ext cx="1221534" cy="427572"/>
          </a:xfrm>
          <a:prstGeom prst="flowChartTerminator">
            <a:avLst/>
          </a:prstGeom>
          <a:solidFill>
            <a:srgbClr val="155F7A"/>
          </a:solidFill>
          <a:ln cap="flat" cmpd="sng" w="12700">
            <a:solidFill>
              <a:srgbClr val="155F7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200"/>
              <a:buFont typeface="Arial"/>
              <a:buNone/>
            </a:pPr>
            <a:r>
              <a:rPr b="1" i="0" lang="en-US" sz="1200" u="none" cap="none" strike="noStrike">
                <a:solidFill>
                  <a:schemeClr val="lt1"/>
                </a:solidFill>
                <a:latin typeface="Calibri"/>
                <a:ea typeface="Calibri"/>
                <a:cs typeface="Calibri"/>
                <a:sym typeface="Calibri"/>
              </a:rPr>
              <a:t>POTENTIAL HARM EVENT</a:t>
            </a:r>
            <a:endParaRPr b="1" i="0" sz="1200" u="none" cap="none" strike="noStrike">
              <a:solidFill>
                <a:schemeClr val="lt1"/>
              </a:solidFill>
              <a:latin typeface="Arial"/>
              <a:ea typeface="Arial"/>
              <a:cs typeface="Arial"/>
              <a:sym typeface="Arial"/>
            </a:endParaRPr>
          </a:p>
        </p:txBody>
      </p:sp>
      <p:sp>
        <p:nvSpPr>
          <p:cNvPr id="179" name="Google Shape;179;g11755f26315_1_34"/>
          <p:cNvSpPr/>
          <p:nvPr/>
        </p:nvSpPr>
        <p:spPr>
          <a:xfrm>
            <a:off x="1015175" y="1937125"/>
            <a:ext cx="1664210" cy="757030"/>
          </a:xfrm>
          <a:prstGeom prst="flowChartProcess">
            <a:avLst/>
          </a:prstGeom>
          <a:no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Enter</a:t>
            </a:r>
            <a:r>
              <a:rPr b="0" i="0" lang="en-US" sz="1000" u="none" cap="none" strike="noStrike">
                <a:solidFill>
                  <a:schemeClr val="dk1"/>
                </a:solidFill>
                <a:latin typeface="Source Sans Pro"/>
                <a:ea typeface="Source Sans Pro"/>
                <a:cs typeface="Source Sans Pro"/>
                <a:sym typeface="Source Sans Pro"/>
                <a:extLst>
                  <a:ext uri="http://customooxmlschemas.google.com/">
                    <go:slidesCustomData xmlns:go="http://customooxmlschemas.google.com/" textRoundtripDataId="21"/>
                  </a:ext>
                </a:extLst>
              </a:rPr>
              <a:t> event </a:t>
            </a:r>
            <a:endParaRPr b="0" i="0" sz="1000" u="none" cap="none" strike="noStrike">
              <a:solidFill>
                <a:schemeClr val="dk1"/>
              </a:solidFill>
              <a:latin typeface="Source Sans Pro"/>
              <a:ea typeface="Source Sans Pro"/>
              <a:cs typeface="Source Sans Pro"/>
              <a:sym typeface="Source Sans Pro"/>
              <a:extLst>
                <a:ext uri="http://customooxmlschemas.google.com/">
                  <go:slidesCustomData xmlns:go="http://customooxmlschemas.google.com/" textRoundtripDataId="22"/>
                </a:ext>
              </a:extLst>
            </a:endParaRPr>
          </a:p>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extLst>
                  <a:ext uri="http://customooxmlschemas.google.com/">
                    <go:slidesCustomData xmlns:go="http://customooxmlschemas.google.com/" textRoundtripDataId="23"/>
                  </a:ext>
                </a:extLst>
              </a:rPr>
              <a:t>in management software</a:t>
            </a:r>
            <a:endParaRPr b="0" i="0" sz="1000" u="none" cap="none" strike="noStrike">
              <a:solidFill>
                <a:srgbClr val="000000"/>
              </a:solidFill>
              <a:latin typeface="Source Sans Pro"/>
              <a:ea typeface="Source Sans Pro"/>
              <a:cs typeface="Source Sans Pro"/>
              <a:sym typeface="Source Sans Pro"/>
            </a:endParaRPr>
          </a:p>
        </p:txBody>
      </p:sp>
      <p:sp>
        <p:nvSpPr>
          <p:cNvPr id="180" name="Google Shape;180;g11755f26315_1_34"/>
          <p:cNvSpPr/>
          <p:nvPr/>
        </p:nvSpPr>
        <p:spPr>
          <a:xfrm>
            <a:off x="3500674" y="1937125"/>
            <a:ext cx="1664205" cy="757030"/>
          </a:xfrm>
          <a:prstGeom prst="flowChartProcess">
            <a:avLst/>
          </a:prstGeom>
          <a:no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Stabilize patient and identify CRP Lead and Patient </a:t>
            </a:r>
            <a:r>
              <a:rPr b="0" i="0" lang="en-US" sz="1000" u="none" cap="none" strike="noStrike">
                <a:solidFill>
                  <a:schemeClr val="dk1"/>
                </a:solidFill>
                <a:latin typeface="Source Sans Pro"/>
                <a:ea typeface="Source Sans Pro"/>
                <a:cs typeface="Source Sans Pro"/>
                <a:sym typeface="Source Sans Pro"/>
                <a:extLst>
                  <a:ext uri="http://customooxmlschemas.google.com/">
                    <go:slidesCustomData xmlns:go="http://customooxmlschemas.google.com/" textRoundtripDataId="24"/>
                  </a:ext>
                </a:extLst>
              </a:rPr>
              <a:t>Liaison</a:t>
            </a:r>
            <a:endParaRPr b="0" i="0" sz="1000" u="none" cap="none" strike="noStrike">
              <a:solidFill>
                <a:srgbClr val="000000"/>
              </a:solidFill>
              <a:latin typeface="Source Sans Pro"/>
              <a:ea typeface="Source Sans Pro"/>
              <a:cs typeface="Source Sans Pro"/>
              <a:sym typeface="Source Sans Pro"/>
            </a:endParaRPr>
          </a:p>
        </p:txBody>
      </p:sp>
      <p:sp>
        <p:nvSpPr>
          <p:cNvPr id="181" name="Google Shape;181;g11755f26315_1_34"/>
          <p:cNvSpPr/>
          <p:nvPr/>
        </p:nvSpPr>
        <p:spPr>
          <a:xfrm>
            <a:off x="3500678" y="4692959"/>
            <a:ext cx="1664205" cy="757030"/>
          </a:xfrm>
          <a:prstGeom prst="flowChartProcess">
            <a:avLst/>
          </a:prstGeom>
          <a:no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Communicate with patient/ family and offer patient support</a:t>
            </a:r>
            <a:endParaRPr b="0" i="0" sz="1000" u="none" cap="none" strike="noStrike">
              <a:solidFill>
                <a:schemeClr val="dk1"/>
              </a:solidFill>
              <a:latin typeface="Source Sans Pro"/>
              <a:ea typeface="Source Sans Pro"/>
              <a:cs typeface="Source Sans Pro"/>
              <a:sym typeface="Source Sans Pro"/>
            </a:endParaRPr>
          </a:p>
        </p:txBody>
      </p:sp>
      <p:sp>
        <p:nvSpPr>
          <p:cNvPr id="182" name="Google Shape;182;g11755f26315_1_34"/>
          <p:cNvSpPr/>
          <p:nvPr/>
        </p:nvSpPr>
        <p:spPr>
          <a:xfrm>
            <a:off x="3500677" y="3774348"/>
            <a:ext cx="1664205" cy="757030"/>
          </a:xfrm>
          <a:prstGeom prst="flowChartProcess">
            <a:avLst/>
          </a:prstGeom>
          <a:no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Offer </a:t>
            </a:r>
            <a:r>
              <a:rPr b="0" i="0" lang="en-US" sz="1000" u="none" cap="none" strike="noStrike">
                <a:solidFill>
                  <a:schemeClr val="dk1"/>
                </a:solidFill>
                <a:latin typeface="Source Sans Pro"/>
                <a:ea typeface="Source Sans Pro"/>
                <a:cs typeface="Source Sans Pro"/>
                <a:sym typeface="Source Sans Pro"/>
                <a:extLst>
                  <a:ext uri="http://customooxmlschemas.google.com/">
                    <go:slidesCustomData xmlns:go="http://customooxmlschemas.google.com/" textRoundtripDataId="25"/>
                  </a:ext>
                </a:extLst>
              </a:rPr>
              <a:t>peer support and initial communication coaching to clinician(s)</a:t>
            </a:r>
            <a:r>
              <a:rPr b="0" i="0" lang="en-US" sz="1000" u="none" cap="none" strike="noStrike">
                <a:solidFill>
                  <a:srgbClr val="202124"/>
                </a:solidFill>
                <a:highlight>
                  <a:srgbClr val="FFFFFF"/>
                </a:highlight>
                <a:latin typeface="Roboto"/>
                <a:ea typeface="Roboto"/>
                <a:cs typeface="Roboto"/>
                <a:sym typeface="Roboto"/>
                <a:extLst>
                  <a:ext uri="http://customooxmlschemas.google.com/">
                    <go:slidesCustomData xmlns:go="http://customooxmlschemas.google.com/" textRoundtripDataId="26"/>
                  </a:ext>
                </a:extLst>
              </a:rPr>
              <a:t> </a:t>
            </a:r>
            <a:endParaRPr b="0" i="0" sz="1000" u="none" cap="none" strike="noStrike">
              <a:solidFill>
                <a:srgbClr val="000000"/>
              </a:solidFill>
              <a:latin typeface="Source Sans Pro"/>
              <a:ea typeface="Source Sans Pro"/>
              <a:cs typeface="Source Sans Pro"/>
              <a:sym typeface="Source Sans Pro"/>
            </a:endParaRPr>
          </a:p>
        </p:txBody>
      </p:sp>
      <p:sp>
        <p:nvSpPr>
          <p:cNvPr id="183" name="Google Shape;183;g11755f26315_1_34"/>
          <p:cNvSpPr/>
          <p:nvPr/>
        </p:nvSpPr>
        <p:spPr>
          <a:xfrm>
            <a:off x="3500673" y="5611570"/>
            <a:ext cx="1664205" cy="757030"/>
          </a:xfrm>
          <a:prstGeom prst="flowChartProcess">
            <a:avLst/>
          </a:prstGeom>
          <a:solidFill>
            <a:schemeClr val="lt1"/>
          </a:solid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Ensure bills are </a:t>
            </a:r>
            <a:r>
              <a:rPr b="0" i="0" lang="en-US" sz="1000" u="none" cap="none" strike="noStrike">
                <a:solidFill>
                  <a:schemeClr val="dk1"/>
                </a:solidFill>
                <a:latin typeface="Source Sans Pro"/>
                <a:ea typeface="Source Sans Pro"/>
                <a:cs typeface="Source Sans Pro"/>
                <a:sym typeface="Source Sans Pro"/>
                <a:extLst>
                  <a:ext uri="http://customooxmlschemas.google.com/">
                    <go:slidesCustomData xmlns:go="http://customooxmlschemas.google.com/" textRoundtripDataId="27"/>
                  </a:ext>
                </a:extLst>
              </a:rPr>
              <a:t>held</a:t>
            </a:r>
            <a:endParaRPr b="0" i="0" sz="1000" u="none" cap="none" strike="noStrike">
              <a:solidFill>
                <a:srgbClr val="000000"/>
              </a:solidFill>
              <a:latin typeface="Source Sans Pro"/>
              <a:ea typeface="Source Sans Pro"/>
              <a:cs typeface="Source Sans Pro"/>
              <a:sym typeface="Source Sans Pro"/>
            </a:endParaRPr>
          </a:p>
        </p:txBody>
      </p:sp>
      <p:sp>
        <p:nvSpPr>
          <p:cNvPr id="184" name="Google Shape;184;g11755f26315_1_34"/>
          <p:cNvSpPr/>
          <p:nvPr/>
        </p:nvSpPr>
        <p:spPr>
          <a:xfrm>
            <a:off x="6070655" y="2855736"/>
            <a:ext cx="1664210" cy="737619"/>
          </a:xfrm>
          <a:prstGeom prst="flowChartProcess">
            <a:avLst/>
          </a:prstGeom>
          <a:no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Review event and identify action items/ improvements</a:t>
            </a:r>
            <a:endParaRPr b="0" i="0" sz="1000" u="none" cap="none" strike="noStrike">
              <a:solidFill>
                <a:srgbClr val="000000"/>
              </a:solidFill>
              <a:latin typeface="Source Sans Pro"/>
              <a:ea typeface="Source Sans Pro"/>
              <a:cs typeface="Source Sans Pro"/>
              <a:sym typeface="Source Sans Pro"/>
            </a:endParaRPr>
          </a:p>
        </p:txBody>
      </p:sp>
      <p:sp>
        <p:nvSpPr>
          <p:cNvPr id="185" name="Google Shape;185;g11755f26315_1_34"/>
          <p:cNvSpPr/>
          <p:nvPr/>
        </p:nvSpPr>
        <p:spPr>
          <a:xfrm>
            <a:off x="6070655" y="4702664"/>
            <a:ext cx="1664210" cy="737619"/>
          </a:xfrm>
          <a:prstGeom prst="flowChartProcess">
            <a:avLst/>
          </a:prstGeom>
          <a:solidFill>
            <a:schemeClr val="lt1"/>
          </a:solid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Interview </a:t>
            </a:r>
            <a:endParaRPr b="0" i="0" sz="1000" u="none" cap="none" strike="noStrike">
              <a:solidFill>
                <a:schemeClr val="dk1"/>
              </a:solidFill>
              <a:latin typeface="Source Sans Pro"/>
              <a:ea typeface="Source Sans Pro"/>
              <a:cs typeface="Source Sans Pro"/>
              <a:sym typeface="Source Sans Pro"/>
            </a:endParaRPr>
          </a:p>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patient/family</a:t>
            </a:r>
            <a:endParaRPr b="0" i="0" sz="1000" u="none" cap="none" strike="noStrike">
              <a:solidFill>
                <a:srgbClr val="000000"/>
              </a:solidFill>
              <a:latin typeface="Source Sans Pro"/>
              <a:ea typeface="Source Sans Pro"/>
              <a:cs typeface="Source Sans Pro"/>
              <a:sym typeface="Source Sans Pro"/>
            </a:endParaRPr>
          </a:p>
        </p:txBody>
      </p:sp>
      <p:sp>
        <p:nvSpPr>
          <p:cNvPr id="186" name="Google Shape;186;g11755f26315_1_34"/>
          <p:cNvSpPr/>
          <p:nvPr/>
        </p:nvSpPr>
        <p:spPr>
          <a:xfrm>
            <a:off x="7937397" y="4692959"/>
            <a:ext cx="1664210" cy="757030"/>
          </a:xfrm>
          <a:prstGeom prst="flowChartProcess">
            <a:avLst/>
          </a:prstGeom>
          <a:solidFill>
            <a:schemeClr val="lt1"/>
          </a:solid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Provide ongoing support for patient/family and communicate re: review and action items</a:t>
            </a:r>
            <a:endParaRPr b="0" i="0" sz="1000" u="none" cap="none" strike="noStrike">
              <a:solidFill>
                <a:srgbClr val="000000"/>
              </a:solidFill>
              <a:latin typeface="Source Sans Pro"/>
              <a:ea typeface="Source Sans Pro"/>
              <a:cs typeface="Source Sans Pro"/>
              <a:sym typeface="Source Sans Pro"/>
            </a:endParaRPr>
          </a:p>
        </p:txBody>
      </p:sp>
      <p:sp>
        <p:nvSpPr>
          <p:cNvPr id="187" name="Google Shape;187;g11755f26315_1_34"/>
          <p:cNvSpPr/>
          <p:nvPr/>
        </p:nvSpPr>
        <p:spPr>
          <a:xfrm>
            <a:off x="6070655" y="3774348"/>
            <a:ext cx="1664210" cy="737619"/>
          </a:xfrm>
          <a:prstGeom prst="flowChartProcess">
            <a:avLst/>
          </a:prstGeom>
          <a:solidFill>
            <a:schemeClr val="lt1"/>
          </a:solid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Interview </a:t>
            </a:r>
            <a:endParaRPr b="0" i="0" sz="1000" u="none" cap="none" strike="noStrike">
              <a:solidFill>
                <a:schemeClr val="dk1"/>
              </a:solidFill>
              <a:latin typeface="Source Sans Pro"/>
              <a:ea typeface="Source Sans Pro"/>
              <a:cs typeface="Source Sans Pro"/>
              <a:sym typeface="Source Sans Pro"/>
            </a:endParaRPr>
          </a:p>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clinician(s)</a:t>
            </a:r>
            <a:endParaRPr b="0" i="0" sz="1000" u="none" cap="none" strike="noStrike">
              <a:solidFill>
                <a:srgbClr val="000000"/>
              </a:solidFill>
              <a:latin typeface="Source Sans Pro"/>
              <a:ea typeface="Source Sans Pro"/>
              <a:cs typeface="Source Sans Pro"/>
              <a:sym typeface="Source Sans Pro"/>
            </a:endParaRPr>
          </a:p>
        </p:txBody>
      </p:sp>
      <p:sp>
        <p:nvSpPr>
          <p:cNvPr id="188" name="Google Shape;188;g11755f26315_1_34"/>
          <p:cNvSpPr/>
          <p:nvPr/>
        </p:nvSpPr>
        <p:spPr>
          <a:xfrm>
            <a:off x="7937397" y="3774348"/>
            <a:ext cx="1664210" cy="757030"/>
          </a:xfrm>
          <a:prstGeom prst="flowChartProcess">
            <a:avLst/>
          </a:prstGeom>
          <a:no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Follow up with peer support </a:t>
            </a:r>
            <a:r>
              <a:rPr b="0" i="0" lang="en-US" sz="1000" u="none" cap="none" strike="noStrike">
                <a:solidFill>
                  <a:schemeClr val="dk1"/>
                </a:solidFill>
                <a:latin typeface="Source Sans Pro"/>
                <a:ea typeface="Source Sans Pro"/>
                <a:cs typeface="Source Sans Pro"/>
                <a:sym typeface="Source Sans Pro"/>
                <a:extLst>
                  <a:ext uri="http://customooxmlschemas.google.com/">
                    <go:slidesCustomData xmlns:go="http://customooxmlschemas.google.com/" textRoundtripDataId="28"/>
                  </a:ext>
                </a:extLst>
              </a:rPr>
              <a:t>and</a:t>
            </a:r>
            <a:r>
              <a:rPr b="0" i="0" lang="en-US" sz="1000" u="none" cap="none" strike="noStrike">
                <a:solidFill>
                  <a:schemeClr val="dk1"/>
                </a:solidFill>
                <a:latin typeface="Source Sans Pro"/>
                <a:ea typeface="Source Sans Pro"/>
                <a:cs typeface="Source Sans Pro"/>
                <a:sym typeface="Source Sans Pro"/>
              </a:rPr>
              <a:t> feedback re: improvement opportunities using Just Culture</a:t>
            </a:r>
            <a:endParaRPr b="0" i="0" sz="1000" u="none" cap="none" strike="noStrike">
              <a:solidFill>
                <a:schemeClr val="dk1"/>
              </a:solidFill>
              <a:latin typeface="Source Sans Pro"/>
              <a:ea typeface="Source Sans Pro"/>
              <a:cs typeface="Source Sans Pro"/>
              <a:sym typeface="Source Sans Pro"/>
            </a:endParaRPr>
          </a:p>
        </p:txBody>
      </p:sp>
      <p:sp>
        <p:nvSpPr>
          <p:cNvPr id="189" name="Google Shape;189;g11755f26315_1_34"/>
          <p:cNvSpPr/>
          <p:nvPr/>
        </p:nvSpPr>
        <p:spPr>
          <a:xfrm>
            <a:off x="7937397" y="5611570"/>
            <a:ext cx="1664210" cy="757030"/>
          </a:xfrm>
          <a:prstGeom prst="flowChartProcess">
            <a:avLst/>
          </a:prstGeom>
          <a:solidFill>
            <a:schemeClr val="lt1"/>
          </a:solid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Ensure account adjustment is processed and communicated</a:t>
            </a:r>
            <a:endParaRPr b="0" i="0" sz="1000" u="none" cap="none" strike="noStrike">
              <a:solidFill>
                <a:srgbClr val="000000"/>
              </a:solidFill>
              <a:latin typeface="Source Sans Pro"/>
              <a:ea typeface="Source Sans Pro"/>
              <a:cs typeface="Source Sans Pro"/>
              <a:sym typeface="Source Sans Pro"/>
            </a:endParaRPr>
          </a:p>
        </p:txBody>
      </p:sp>
      <p:sp>
        <p:nvSpPr>
          <p:cNvPr id="190" name="Google Shape;190;g11755f26315_1_34"/>
          <p:cNvSpPr/>
          <p:nvPr/>
        </p:nvSpPr>
        <p:spPr>
          <a:xfrm>
            <a:off x="10431390" y="1937125"/>
            <a:ext cx="1664210" cy="757030"/>
          </a:xfrm>
          <a:prstGeom prst="flowChartProcess">
            <a:avLst/>
          </a:prstGeom>
          <a:noFill/>
          <a:ln cap="flat" cmpd="sng" w="28575">
            <a:solidFill>
              <a:schemeClr val="dk1"/>
            </a:solidFill>
            <a:prstDash val="solid"/>
            <a:miter lim="800000"/>
            <a:headEnd len="sm" w="sm" type="none"/>
            <a:tailEnd len="sm" w="sm" type="none"/>
          </a:ln>
        </p:spPr>
        <p:txBody>
          <a:bodyPr anchorCtr="0" anchor="ctr" bIns="0" lIns="91425" spcFirstLastPara="1" rIns="91425" wrap="square" tIns="0">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Plan (with Patient Liaison) for implementation of action items,  communication </a:t>
            </a:r>
            <a:endParaRPr b="0" i="0" sz="1000" u="none" cap="none" strike="noStrike">
              <a:solidFill>
                <a:srgbClr val="000000"/>
              </a:solidFill>
              <a:latin typeface="Source Sans Pro"/>
              <a:ea typeface="Source Sans Pro"/>
              <a:cs typeface="Source Sans Pro"/>
              <a:sym typeface="Source Sans Pro"/>
            </a:endParaRPr>
          </a:p>
        </p:txBody>
      </p:sp>
      <p:sp>
        <p:nvSpPr>
          <p:cNvPr id="191" name="Google Shape;191;g11755f26315_1_34"/>
          <p:cNvSpPr/>
          <p:nvPr/>
        </p:nvSpPr>
        <p:spPr>
          <a:xfrm>
            <a:off x="10431390" y="4692959"/>
            <a:ext cx="1664210" cy="757030"/>
          </a:xfrm>
          <a:prstGeom prst="flowChartProcess">
            <a:avLst/>
          </a:prstGeom>
          <a:no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Close loop with patient/family and solicit feedback on CRP experience</a:t>
            </a:r>
            <a:endParaRPr b="0" i="0" sz="1000" u="none" cap="none" strike="noStrike">
              <a:solidFill>
                <a:schemeClr val="dk1"/>
              </a:solidFill>
              <a:latin typeface="Source Sans Pro"/>
              <a:ea typeface="Source Sans Pro"/>
              <a:cs typeface="Source Sans Pro"/>
              <a:sym typeface="Source Sans Pro"/>
            </a:endParaRPr>
          </a:p>
        </p:txBody>
      </p:sp>
      <p:sp>
        <p:nvSpPr>
          <p:cNvPr id="192" name="Google Shape;192;g11755f26315_1_34"/>
          <p:cNvSpPr/>
          <p:nvPr/>
        </p:nvSpPr>
        <p:spPr>
          <a:xfrm>
            <a:off x="10431390" y="3774348"/>
            <a:ext cx="1664210" cy="757030"/>
          </a:xfrm>
          <a:prstGeom prst="flowChartProcess">
            <a:avLst/>
          </a:prstGeom>
          <a:solidFill>
            <a:schemeClr val="lt1"/>
          </a:solid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Close loop with clinician(s) and solicit feedback on CRP experience</a:t>
            </a:r>
            <a:endParaRPr b="0" i="0" sz="1000" u="none" cap="none" strike="noStrike">
              <a:solidFill>
                <a:srgbClr val="000000"/>
              </a:solidFill>
              <a:latin typeface="Source Sans Pro"/>
              <a:ea typeface="Source Sans Pro"/>
              <a:cs typeface="Source Sans Pro"/>
              <a:sym typeface="Source Sans Pro"/>
            </a:endParaRPr>
          </a:p>
        </p:txBody>
      </p:sp>
      <p:sp>
        <p:nvSpPr>
          <p:cNvPr id="193" name="Google Shape;193;g11755f26315_1_34"/>
          <p:cNvSpPr/>
          <p:nvPr/>
        </p:nvSpPr>
        <p:spPr>
          <a:xfrm>
            <a:off x="10431390" y="5611570"/>
            <a:ext cx="1664210" cy="757030"/>
          </a:xfrm>
          <a:prstGeom prst="flowChartProcess">
            <a:avLst/>
          </a:prstGeom>
          <a:solidFill>
            <a:schemeClr val="lt1"/>
          </a:solid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Proactively offer compensation and/or non-financial resolution if appropriate</a:t>
            </a:r>
            <a:endParaRPr b="0" i="0" sz="1000" u="none" cap="none" strike="noStrike">
              <a:solidFill>
                <a:srgbClr val="000000"/>
              </a:solidFill>
              <a:latin typeface="Source Sans Pro"/>
              <a:ea typeface="Source Sans Pro"/>
              <a:cs typeface="Source Sans Pro"/>
              <a:sym typeface="Source Sans Pro"/>
            </a:endParaRPr>
          </a:p>
        </p:txBody>
      </p:sp>
      <p:sp>
        <p:nvSpPr>
          <p:cNvPr id="194" name="Google Shape;194;g11755f26315_1_34"/>
          <p:cNvSpPr txBox="1"/>
          <p:nvPr/>
        </p:nvSpPr>
        <p:spPr>
          <a:xfrm>
            <a:off x="3470985" y="1197134"/>
            <a:ext cx="1684500" cy="461700"/>
          </a:xfrm>
          <a:prstGeom prst="rect">
            <a:avLst/>
          </a:prstGeom>
          <a:solidFill>
            <a:srgbClr val="AAC032"/>
          </a:solidFill>
          <a:ln cap="flat" cmpd="sng" w="9525">
            <a:solidFill>
              <a:schemeClr val="l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1" i="0" lang="en-US" sz="1200" u="none" cap="none" strike="noStrike">
                <a:solidFill>
                  <a:schemeClr val="lt1"/>
                </a:solidFill>
                <a:latin typeface="Source Sans Pro"/>
                <a:ea typeface="Source Sans Pro"/>
                <a:cs typeface="Source Sans Pro"/>
                <a:sym typeface="Source Sans Pro"/>
              </a:rPr>
              <a:t>Early</a:t>
            </a:r>
            <a:endParaRPr b="1" i="0" sz="1200" u="none" cap="none" strike="noStrike">
              <a:solidFill>
                <a:schemeClr val="lt1"/>
              </a:solidFill>
              <a:latin typeface="Source Sans Pro"/>
              <a:ea typeface="Source Sans Pro"/>
              <a:cs typeface="Source Sans Pro"/>
              <a:sym typeface="Source Sans Pro"/>
            </a:endParaRPr>
          </a:p>
          <a:p>
            <a:pPr indent="0" lvl="0" marL="0" marR="0" rtl="0" algn="ctr">
              <a:lnSpc>
                <a:spcPct val="100000"/>
              </a:lnSpc>
              <a:spcBef>
                <a:spcPts val="0"/>
              </a:spcBef>
              <a:spcAft>
                <a:spcPts val="0"/>
              </a:spcAft>
              <a:buClr>
                <a:srgbClr val="000000"/>
              </a:buClr>
              <a:buSzPts val="1200"/>
              <a:buFont typeface="Arial"/>
              <a:buNone/>
            </a:pPr>
            <a:r>
              <a:rPr b="0" i="1" lang="en-US" sz="1200" u="none" cap="none" strike="noStrike">
                <a:solidFill>
                  <a:schemeClr val="lt1"/>
                </a:solidFill>
                <a:latin typeface="Source Sans Pro"/>
                <a:ea typeface="Source Sans Pro"/>
                <a:cs typeface="Source Sans Pro"/>
                <a:sym typeface="Source Sans Pro"/>
              </a:rPr>
              <a:t>0-3 </a:t>
            </a:r>
            <a:r>
              <a:rPr b="0" i="1" lang="en-US" sz="1200" u="none" cap="none" strike="noStrike">
                <a:solidFill>
                  <a:schemeClr val="lt1"/>
                </a:solidFill>
                <a:latin typeface="Source Sans Pro"/>
                <a:ea typeface="Source Sans Pro"/>
                <a:cs typeface="Source Sans Pro"/>
                <a:sym typeface="Source Sans Pro"/>
                <a:extLst>
                  <a:ext uri="http://customooxmlschemas.google.com/">
                    <go:slidesCustomData xmlns:go="http://customooxmlschemas.google.com/" textRoundtripDataId="29"/>
                  </a:ext>
                </a:extLst>
              </a:rPr>
              <a:t>days</a:t>
            </a:r>
            <a:endParaRPr b="0" i="0" sz="1200" u="none" cap="none" strike="noStrike">
              <a:solidFill>
                <a:schemeClr val="lt1"/>
              </a:solidFill>
              <a:latin typeface="Source Sans Pro"/>
              <a:ea typeface="Source Sans Pro"/>
              <a:cs typeface="Source Sans Pro"/>
              <a:sym typeface="Source Sans Pro"/>
            </a:endParaRPr>
          </a:p>
        </p:txBody>
      </p:sp>
      <p:sp>
        <p:nvSpPr>
          <p:cNvPr id="195" name="Google Shape;195;g11755f26315_1_34"/>
          <p:cNvSpPr txBox="1"/>
          <p:nvPr/>
        </p:nvSpPr>
        <p:spPr>
          <a:xfrm>
            <a:off x="6012313" y="1197134"/>
            <a:ext cx="3531000" cy="461700"/>
          </a:xfrm>
          <a:prstGeom prst="rect">
            <a:avLst/>
          </a:prstGeom>
          <a:solidFill>
            <a:srgbClr val="F37420"/>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1" i="0" lang="en-US" sz="1200" u="none" cap="none" strike="noStrike">
                <a:solidFill>
                  <a:schemeClr val="lt1"/>
                </a:solidFill>
                <a:latin typeface="Source Sans Pro"/>
                <a:ea typeface="Source Sans Pro"/>
                <a:cs typeface="Source Sans Pro"/>
                <a:sym typeface="Source Sans Pro"/>
              </a:rPr>
              <a:t>Middle</a:t>
            </a:r>
            <a:endParaRPr b="1" i="0" sz="1200" u="none" cap="none" strike="noStrike">
              <a:solidFill>
                <a:schemeClr val="lt1"/>
              </a:solidFill>
              <a:latin typeface="Source Sans Pro"/>
              <a:ea typeface="Source Sans Pro"/>
              <a:cs typeface="Source Sans Pro"/>
              <a:sym typeface="Source Sans Pro"/>
            </a:endParaRPr>
          </a:p>
          <a:p>
            <a:pPr indent="0" lvl="0" marL="0" marR="0" rtl="0" algn="ctr">
              <a:lnSpc>
                <a:spcPct val="100000"/>
              </a:lnSpc>
              <a:spcBef>
                <a:spcPts val="0"/>
              </a:spcBef>
              <a:spcAft>
                <a:spcPts val="0"/>
              </a:spcAft>
              <a:buClr>
                <a:srgbClr val="000000"/>
              </a:buClr>
              <a:buSzPts val="1200"/>
              <a:buFont typeface="Arial"/>
              <a:buNone/>
            </a:pPr>
            <a:r>
              <a:rPr b="0" i="1" lang="en-US" sz="1200" u="none" cap="none" strike="noStrike">
                <a:solidFill>
                  <a:schemeClr val="lt1"/>
                </a:solidFill>
                <a:latin typeface="Source Sans Pro"/>
                <a:ea typeface="Source Sans Pro"/>
                <a:cs typeface="Source Sans Pro"/>
                <a:sym typeface="Source Sans Pro"/>
              </a:rPr>
              <a:t>1-6 weeks</a:t>
            </a:r>
            <a:endParaRPr b="0" i="0" sz="1200" u="none" cap="none" strike="noStrike">
              <a:solidFill>
                <a:schemeClr val="lt1"/>
              </a:solidFill>
              <a:latin typeface="Source Sans Pro"/>
              <a:ea typeface="Source Sans Pro"/>
              <a:cs typeface="Source Sans Pro"/>
              <a:sym typeface="Source Sans Pro"/>
            </a:endParaRPr>
          </a:p>
        </p:txBody>
      </p:sp>
      <p:sp>
        <p:nvSpPr>
          <p:cNvPr id="196" name="Google Shape;196;g11755f26315_1_34"/>
          <p:cNvSpPr txBox="1"/>
          <p:nvPr/>
        </p:nvSpPr>
        <p:spPr>
          <a:xfrm>
            <a:off x="10431362" y="1197134"/>
            <a:ext cx="1664100" cy="461700"/>
          </a:xfrm>
          <a:prstGeom prst="rect">
            <a:avLst/>
          </a:prstGeom>
          <a:solidFill>
            <a:srgbClr val="00ACC5"/>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1" i="0" lang="en-US" sz="1200" u="none" cap="none" strike="noStrike">
                <a:solidFill>
                  <a:schemeClr val="lt1"/>
                </a:solidFill>
                <a:latin typeface="Source Sans Pro"/>
                <a:ea typeface="Source Sans Pro"/>
                <a:cs typeface="Source Sans Pro"/>
                <a:sym typeface="Source Sans Pro"/>
              </a:rPr>
              <a:t>Later</a:t>
            </a:r>
            <a:endParaRPr b="1" i="0" sz="1200" u="none" cap="none" strike="noStrike">
              <a:solidFill>
                <a:schemeClr val="lt1"/>
              </a:solidFill>
              <a:latin typeface="Source Sans Pro"/>
              <a:ea typeface="Source Sans Pro"/>
              <a:cs typeface="Source Sans Pro"/>
              <a:sym typeface="Source Sans Pro"/>
            </a:endParaRPr>
          </a:p>
          <a:p>
            <a:pPr indent="0" lvl="0" marL="0" marR="0" rtl="0" algn="ctr">
              <a:lnSpc>
                <a:spcPct val="100000"/>
              </a:lnSpc>
              <a:spcBef>
                <a:spcPts val="0"/>
              </a:spcBef>
              <a:spcAft>
                <a:spcPts val="0"/>
              </a:spcAft>
              <a:buClr>
                <a:srgbClr val="000000"/>
              </a:buClr>
              <a:buSzPts val="1200"/>
              <a:buFont typeface="Arial"/>
              <a:buNone/>
            </a:pPr>
            <a:r>
              <a:rPr b="0" i="1" lang="en-US" sz="1200" u="none" cap="none" strike="noStrike">
                <a:solidFill>
                  <a:schemeClr val="lt1"/>
                </a:solidFill>
                <a:latin typeface="Source Sans Pro"/>
                <a:ea typeface="Source Sans Pro"/>
                <a:cs typeface="Source Sans Pro"/>
                <a:sym typeface="Source Sans Pro"/>
              </a:rPr>
              <a:t>6 weeks-5+ months</a:t>
            </a:r>
            <a:endParaRPr b="0" i="0" sz="1200" u="none" cap="none" strike="noStrike">
              <a:solidFill>
                <a:schemeClr val="lt1"/>
              </a:solidFill>
              <a:latin typeface="Source Sans Pro"/>
              <a:ea typeface="Source Sans Pro"/>
              <a:cs typeface="Source Sans Pro"/>
              <a:sym typeface="Source Sans Pro"/>
            </a:endParaRPr>
          </a:p>
        </p:txBody>
      </p:sp>
      <p:sp>
        <p:nvSpPr>
          <p:cNvPr id="197" name="Google Shape;197;g11755f26315_1_34"/>
          <p:cNvSpPr/>
          <p:nvPr/>
        </p:nvSpPr>
        <p:spPr>
          <a:xfrm>
            <a:off x="1015179" y="95890"/>
            <a:ext cx="1664208" cy="822960"/>
          </a:xfrm>
          <a:prstGeom prst="flowChartProcess">
            <a:avLst/>
          </a:prstGeom>
          <a:no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50" u="none" cap="none" strike="noStrike">
                <a:solidFill>
                  <a:schemeClr val="dk1"/>
                </a:solidFill>
                <a:latin typeface="Source Sans Pro"/>
                <a:ea typeface="Source Sans Pro"/>
                <a:cs typeface="Source Sans Pro"/>
                <a:sym typeface="Source Sans Pro"/>
              </a:rPr>
              <a:t>Clinician uses Communication and Resolution Program (CRP) principles to respond with support as needed</a:t>
            </a:r>
            <a:endParaRPr b="0" i="0" sz="1050" u="none" cap="none" strike="noStrike">
              <a:solidFill>
                <a:schemeClr val="dk1"/>
              </a:solidFill>
              <a:latin typeface="Source Sans Pro"/>
              <a:ea typeface="Source Sans Pro"/>
              <a:cs typeface="Source Sans Pro"/>
              <a:sym typeface="Source Sans Pro"/>
            </a:endParaRPr>
          </a:p>
        </p:txBody>
      </p:sp>
      <p:sp>
        <p:nvSpPr>
          <p:cNvPr id="198" name="Google Shape;198;g11755f26315_1_34"/>
          <p:cNvSpPr/>
          <p:nvPr/>
        </p:nvSpPr>
        <p:spPr>
          <a:xfrm>
            <a:off x="6070655" y="5621275"/>
            <a:ext cx="1664210" cy="737619"/>
          </a:xfrm>
          <a:prstGeom prst="flowChartProcess">
            <a:avLst/>
          </a:prstGeom>
          <a:solidFill>
            <a:schemeClr val="lt1"/>
          </a:solid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Initiate claim </a:t>
            </a:r>
            <a:endParaRPr b="0" i="0" sz="1000" u="none" cap="none" strike="noStrike">
              <a:solidFill>
                <a:schemeClr val="dk1"/>
              </a:solidFill>
              <a:latin typeface="Source Sans Pro"/>
              <a:ea typeface="Source Sans Pro"/>
              <a:cs typeface="Source Sans Pro"/>
              <a:sym typeface="Source Sans Pro"/>
            </a:endParaRPr>
          </a:p>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event review for standard of care/preventability assessment</a:t>
            </a:r>
            <a:endParaRPr b="0" i="0" sz="1000" u="none" cap="none" strike="noStrike">
              <a:solidFill>
                <a:srgbClr val="000000"/>
              </a:solidFill>
              <a:latin typeface="Source Sans Pro"/>
              <a:ea typeface="Source Sans Pro"/>
              <a:cs typeface="Source Sans Pro"/>
              <a:sym typeface="Source Sans Pro"/>
            </a:endParaRPr>
          </a:p>
        </p:txBody>
      </p:sp>
      <p:sp>
        <p:nvSpPr>
          <p:cNvPr id="199" name="Google Shape;199;g11755f26315_1_34"/>
          <p:cNvSpPr/>
          <p:nvPr/>
        </p:nvSpPr>
        <p:spPr>
          <a:xfrm>
            <a:off x="10431390" y="2855736"/>
            <a:ext cx="1664210" cy="757030"/>
          </a:xfrm>
          <a:prstGeom prst="flowChartProcess">
            <a:avLst/>
          </a:prstGeom>
          <a:no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Initiate implementation of action items/ improvement</a:t>
            </a:r>
            <a:endParaRPr b="0" i="0" sz="1000" u="none" cap="none" strike="noStrike">
              <a:solidFill>
                <a:schemeClr val="dk1"/>
              </a:solidFill>
              <a:latin typeface="Source Sans Pro"/>
              <a:ea typeface="Source Sans Pro"/>
              <a:cs typeface="Source Sans Pro"/>
              <a:sym typeface="Source Sans Pro"/>
            </a:endParaRPr>
          </a:p>
        </p:txBody>
      </p:sp>
      <p:sp>
        <p:nvSpPr>
          <p:cNvPr id="200" name="Google Shape;200;g11755f26315_1_34"/>
          <p:cNvSpPr/>
          <p:nvPr/>
        </p:nvSpPr>
        <p:spPr>
          <a:xfrm>
            <a:off x="6070655" y="1937125"/>
            <a:ext cx="1664210" cy="737618"/>
          </a:xfrm>
          <a:prstGeom prst="flowChartProcess">
            <a:avLst/>
          </a:prstGeom>
          <a:no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Coordinate event review and ongoing communication (with Patient Liaison)</a:t>
            </a:r>
            <a:endParaRPr b="0" i="0" sz="1000" u="none" cap="none" strike="noStrike">
              <a:solidFill>
                <a:srgbClr val="000000"/>
              </a:solidFill>
              <a:latin typeface="Source Sans Pro"/>
              <a:ea typeface="Source Sans Pro"/>
              <a:cs typeface="Source Sans Pro"/>
              <a:sym typeface="Source Sans Pro"/>
            </a:endParaRPr>
          </a:p>
        </p:txBody>
      </p:sp>
      <p:sp>
        <p:nvSpPr>
          <p:cNvPr id="201" name="Google Shape;201;g11755f26315_1_34"/>
          <p:cNvSpPr/>
          <p:nvPr/>
        </p:nvSpPr>
        <p:spPr>
          <a:xfrm>
            <a:off x="3500677" y="2855736"/>
            <a:ext cx="1664205" cy="757030"/>
          </a:xfrm>
          <a:prstGeom prst="flowChartProcess">
            <a:avLst/>
          </a:prstGeom>
          <a:noFill/>
          <a:ln cap="flat" cmpd="sng" w="2857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50"/>
              <a:buFont typeface="Arial"/>
              <a:buNone/>
            </a:pPr>
            <a:r>
              <a:rPr b="0" i="0" lang="en-US" sz="1000" u="none" cap="none" strike="noStrike">
                <a:solidFill>
                  <a:schemeClr val="dk1"/>
                </a:solidFill>
                <a:latin typeface="Source Sans Pro"/>
                <a:ea typeface="Source Sans Pro"/>
                <a:cs typeface="Source Sans Pro"/>
                <a:sym typeface="Source Sans Pro"/>
              </a:rPr>
              <a:t>Gather i</a:t>
            </a:r>
            <a:r>
              <a:rPr b="0" i="0" lang="en-US" sz="1000" u="none" cap="none" strike="noStrike">
                <a:solidFill>
                  <a:schemeClr val="dk1"/>
                </a:solidFill>
                <a:latin typeface="Source Sans Pro"/>
                <a:ea typeface="Source Sans Pro"/>
                <a:cs typeface="Source Sans Pro"/>
                <a:sym typeface="Source Sans Pro"/>
                <a:extLst>
                  <a:ext uri="http://customooxmlschemas.google.com/">
                    <go:slidesCustomData xmlns:go="http://customooxmlschemas.google.com/" textRoundtripDataId="30"/>
                  </a:ext>
                </a:extLst>
              </a:rPr>
              <a:t>nitial information about event</a:t>
            </a:r>
            <a:endParaRPr b="0" i="0" sz="1000" u="none" cap="none" strike="noStrike">
              <a:solidFill>
                <a:schemeClr val="dk1"/>
              </a:solidFill>
              <a:latin typeface="Source Sans Pro"/>
              <a:ea typeface="Source Sans Pro"/>
              <a:cs typeface="Source Sans Pro"/>
              <a:sym typeface="Source Sans Pro"/>
            </a:endParaRPr>
          </a:p>
        </p:txBody>
      </p:sp>
      <p:cxnSp>
        <p:nvCxnSpPr>
          <p:cNvPr id="202" name="Google Shape;202;g11755f26315_1_34"/>
          <p:cNvCxnSpPr>
            <a:stCxn id="179" idx="3"/>
            <a:endCxn id="180" idx="1"/>
          </p:cNvCxnSpPr>
          <p:nvPr/>
        </p:nvCxnSpPr>
        <p:spPr>
          <a:xfrm>
            <a:off x="2679385" y="2315640"/>
            <a:ext cx="821400" cy="0"/>
          </a:xfrm>
          <a:prstGeom prst="straightConnector1">
            <a:avLst/>
          </a:prstGeom>
          <a:noFill/>
          <a:ln cap="flat" cmpd="sng" w="9525">
            <a:solidFill>
              <a:srgbClr val="888888"/>
            </a:solidFill>
            <a:prstDash val="solid"/>
            <a:miter lim="800000"/>
            <a:headEnd len="sm" w="sm" type="none"/>
            <a:tailEnd len="med" w="med" type="triangle"/>
          </a:ln>
        </p:spPr>
      </p:cxnSp>
      <p:cxnSp>
        <p:nvCxnSpPr>
          <p:cNvPr id="203" name="Google Shape;203;g11755f26315_1_34"/>
          <p:cNvCxnSpPr>
            <a:stCxn id="180" idx="3"/>
            <a:endCxn id="200" idx="1"/>
          </p:cNvCxnSpPr>
          <p:nvPr/>
        </p:nvCxnSpPr>
        <p:spPr>
          <a:xfrm flipH="1" rot="10800000">
            <a:off x="5164880" y="2306040"/>
            <a:ext cx="905700" cy="9600"/>
          </a:xfrm>
          <a:prstGeom prst="straightConnector1">
            <a:avLst/>
          </a:prstGeom>
          <a:noFill/>
          <a:ln cap="flat" cmpd="sng" w="9525">
            <a:solidFill>
              <a:srgbClr val="888888"/>
            </a:solidFill>
            <a:prstDash val="solid"/>
            <a:miter lim="800000"/>
            <a:headEnd len="sm" w="sm" type="none"/>
            <a:tailEnd len="med" w="med" type="triangle"/>
          </a:ln>
        </p:spPr>
      </p:cxnSp>
      <p:cxnSp>
        <p:nvCxnSpPr>
          <p:cNvPr id="204" name="Google Shape;204;g11755f26315_1_34"/>
          <p:cNvCxnSpPr>
            <a:stCxn id="200" idx="3"/>
            <a:endCxn id="190" idx="1"/>
          </p:cNvCxnSpPr>
          <p:nvPr/>
        </p:nvCxnSpPr>
        <p:spPr>
          <a:xfrm>
            <a:off x="7734865" y="2305934"/>
            <a:ext cx="2696400" cy="9600"/>
          </a:xfrm>
          <a:prstGeom prst="straightConnector1">
            <a:avLst/>
          </a:prstGeom>
          <a:noFill/>
          <a:ln cap="flat" cmpd="sng" w="9525">
            <a:solidFill>
              <a:srgbClr val="888888"/>
            </a:solidFill>
            <a:prstDash val="solid"/>
            <a:miter lim="800000"/>
            <a:headEnd len="sm" w="sm" type="none"/>
            <a:tailEnd len="med" w="med" type="triangle"/>
          </a:ln>
        </p:spPr>
      </p:cxnSp>
      <p:cxnSp>
        <p:nvCxnSpPr>
          <p:cNvPr id="205" name="Google Shape;205;g11755f26315_1_34"/>
          <p:cNvCxnSpPr>
            <a:stCxn id="180" idx="2"/>
            <a:endCxn id="201" idx="0"/>
          </p:cNvCxnSpPr>
          <p:nvPr/>
        </p:nvCxnSpPr>
        <p:spPr>
          <a:xfrm>
            <a:off x="4332777" y="2694155"/>
            <a:ext cx="0" cy="161700"/>
          </a:xfrm>
          <a:prstGeom prst="straightConnector1">
            <a:avLst/>
          </a:prstGeom>
          <a:noFill/>
          <a:ln cap="flat" cmpd="sng" w="9525">
            <a:solidFill>
              <a:srgbClr val="888888"/>
            </a:solidFill>
            <a:prstDash val="solid"/>
            <a:miter lim="800000"/>
            <a:headEnd len="sm" w="sm" type="none"/>
            <a:tailEnd len="med" w="med" type="triangle"/>
          </a:ln>
        </p:spPr>
      </p:cxnSp>
      <p:cxnSp>
        <p:nvCxnSpPr>
          <p:cNvPr id="206" name="Google Shape;206;g11755f26315_1_34"/>
          <p:cNvCxnSpPr>
            <a:stCxn id="201" idx="2"/>
            <a:endCxn id="182" idx="0"/>
          </p:cNvCxnSpPr>
          <p:nvPr/>
        </p:nvCxnSpPr>
        <p:spPr>
          <a:xfrm>
            <a:off x="4332780" y="3612766"/>
            <a:ext cx="0" cy="161700"/>
          </a:xfrm>
          <a:prstGeom prst="straightConnector1">
            <a:avLst/>
          </a:prstGeom>
          <a:noFill/>
          <a:ln cap="flat" cmpd="sng" w="9525">
            <a:solidFill>
              <a:srgbClr val="888888"/>
            </a:solidFill>
            <a:prstDash val="solid"/>
            <a:miter lim="800000"/>
            <a:headEnd len="sm" w="sm" type="none"/>
            <a:tailEnd len="med" w="med" type="triangle"/>
          </a:ln>
        </p:spPr>
      </p:cxnSp>
      <p:cxnSp>
        <p:nvCxnSpPr>
          <p:cNvPr id="207" name="Google Shape;207;g11755f26315_1_34"/>
          <p:cNvCxnSpPr>
            <a:stCxn id="182" idx="2"/>
            <a:endCxn id="181" idx="0"/>
          </p:cNvCxnSpPr>
          <p:nvPr/>
        </p:nvCxnSpPr>
        <p:spPr>
          <a:xfrm>
            <a:off x="4332780" y="4531377"/>
            <a:ext cx="0" cy="161700"/>
          </a:xfrm>
          <a:prstGeom prst="straightConnector1">
            <a:avLst/>
          </a:prstGeom>
          <a:noFill/>
          <a:ln cap="flat" cmpd="sng" w="9525">
            <a:solidFill>
              <a:srgbClr val="888888"/>
            </a:solidFill>
            <a:prstDash val="solid"/>
            <a:miter lim="800000"/>
            <a:headEnd len="sm" w="sm" type="none"/>
            <a:tailEnd len="med" w="med" type="triangle"/>
          </a:ln>
        </p:spPr>
      </p:cxnSp>
      <p:cxnSp>
        <p:nvCxnSpPr>
          <p:cNvPr id="208" name="Google Shape;208;g11755f26315_1_34"/>
          <p:cNvCxnSpPr>
            <a:stCxn id="201" idx="3"/>
            <a:endCxn id="184" idx="1"/>
          </p:cNvCxnSpPr>
          <p:nvPr/>
        </p:nvCxnSpPr>
        <p:spPr>
          <a:xfrm flipH="1" rot="10800000">
            <a:off x="5164883" y="3224651"/>
            <a:ext cx="905700" cy="9600"/>
          </a:xfrm>
          <a:prstGeom prst="straightConnector1">
            <a:avLst/>
          </a:prstGeom>
          <a:noFill/>
          <a:ln cap="flat" cmpd="sng" w="9525">
            <a:solidFill>
              <a:srgbClr val="888888"/>
            </a:solidFill>
            <a:prstDash val="solid"/>
            <a:miter lim="800000"/>
            <a:headEnd len="sm" w="sm" type="none"/>
            <a:tailEnd len="med" w="med" type="triangle"/>
          </a:ln>
        </p:spPr>
      </p:cxnSp>
      <p:cxnSp>
        <p:nvCxnSpPr>
          <p:cNvPr id="209" name="Google Shape;209;g11755f26315_1_34"/>
          <p:cNvCxnSpPr>
            <a:stCxn id="184" idx="3"/>
            <a:endCxn id="199" idx="1"/>
          </p:cNvCxnSpPr>
          <p:nvPr/>
        </p:nvCxnSpPr>
        <p:spPr>
          <a:xfrm>
            <a:off x="7734865" y="3224546"/>
            <a:ext cx="2696400" cy="9600"/>
          </a:xfrm>
          <a:prstGeom prst="straightConnector1">
            <a:avLst/>
          </a:prstGeom>
          <a:noFill/>
          <a:ln cap="flat" cmpd="sng" w="9525">
            <a:solidFill>
              <a:srgbClr val="888888"/>
            </a:solidFill>
            <a:prstDash val="solid"/>
            <a:miter lim="800000"/>
            <a:headEnd len="sm" w="sm" type="none"/>
            <a:tailEnd len="med" w="med" type="triangle"/>
          </a:ln>
        </p:spPr>
      </p:cxnSp>
      <p:cxnSp>
        <p:nvCxnSpPr>
          <p:cNvPr id="210" name="Google Shape;210;g11755f26315_1_34"/>
          <p:cNvCxnSpPr>
            <a:stCxn id="182" idx="3"/>
            <a:endCxn id="187" idx="1"/>
          </p:cNvCxnSpPr>
          <p:nvPr/>
        </p:nvCxnSpPr>
        <p:spPr>
          <a:xfrm flipH="1" rot="10800000">
            <a:off x="5164883" y="4143263"/>
            <a:ext cx="905700" cy="9600"/>
          </a:xfrm>
          <a:prstGeom prst="straightConnector1">
            <a:avLst/>
          </a:prstGeom>
          <a:noFill/>
          <a:ln cap="flat" cmpd="sng" w="9525">
            <a:solidFill>
              <a:srgbClr val="888888"/>
            </a:solidFill>
            <a:prstDash val="solid"/>
            <a:miter lim="800000"/>
            <a:headEnd len="sm" w="sm" type="none"/>
            <a:tailEnd len="med" w="med" type="triangle"/>
          </a:ln>
        </p:spPr>
      </p:cxnSp>
      <p:cxnSp>
        <p:nvCxnSpPr>
          <p:cNvPr id="211" name="Google Shape;211;g11755f26315_1_34"/>
          <p:cNvCxnSpPr>
            <a:stCxn id="187" idx="3"/>
            <a:endCxn id="188" idx="1"/>
          </p:cNvCxnSpPr>
          <p:nvPr/>
        </p:nvCxnSpPr>
        <p:spPr>
          <a:xfrm>
            <a:off x="7734865" y="4143157"/>
            <a:ext cx="202500" cy="9600"/>
          </a:xfrm>
          <a:prstGeom prst="straightConnector1">
            <a:avLst/>
          </a:prstGeom>
          <a:noFill/>
          <a:ln cap="flat" cmpd="sng" w="9525">
            <a:solidFill>
              <a:srgbClr val="888888"/>
            </a:solidFill>
            <a:prstDash val="solid"/>
            <a:miter lim="800000"/>
            <a:headEnd len="sm" w="sm" type="none"/>
            <a:tailEnd len="med" w="med" type="triangle"/>
          </a:ln>
        </p:spPr>
      </p:cxnSp>
      <p:cxnSp>
        <p:nvCxnSpPr>
          <p:cNvPr id="212" name="Google Shape;212;g11755f26315_1_34"/>
          <p:cNvCxnSpPr>
            <a:stCxn id="188" idx="3"/>
            <a:endCxn id="192" idx="1"/>
          </p:cNvCxnSpPr>
          <p:nvPr/>
        </p:nvCxnSpPr>
        <p:spPr>
          <a:xfrm>
            <a:off x="9601608" y="4152863"/>
            <a:ext cx="829800" cy="0"/>
          </a:xfrm>
          <a:prstGeom prst="straightConnector1">
            <a:avLst/>
          </a:prstGeom>
          <a:noFill/>
          <a:ln cap="flat" cmpd="sng" w="9525">
            <a:solidFill>
              <a:srgbClr val="888888"/>
            </a:solidFill>
            <a:prstDash val="solid"/>
            <a:miter lim="800000"/>
            <a:headEnd len="sm" w="sm" type="none"/>
            <a:tailEnd len="med" w="med" type="triangle"/>
          </a:ln>
        </p:spPr>
      </p:cxnSp>
      <p:cxnSp>
        <p:nvCxnSpPr>
          <p:cNvPr id="213" name="Google Shape;213;g11755f26315_1_34"/>
          <p:cNvCxnSpPr>
            <a:stCxn id="181" idx="3"/>
            <a:endCxn id="185" idx="1"/>
          </p:cNvCxnSpPr>
          <p:nvPr/>
        </p:nvCxnSpPr>
        <p:spPr>
          <a:xfrm>
            <a:off x="5164884" y="5071474"/>
            <a:ext cx="905700" cy="0"/>
          </a:xfrm>
          <a:prstGeom prst="straightConnector1">
            <a:avLst/>
          </a:prstGeom>
          <a:noFill/>
          <a:ln cap="flat" cmpd="sng" w="9525">
            <a:solidFill>
              <a:srgbClr val="888888"/>
            </a:solidFill>
            <a:prstDash val="solid"/>
            <a:miter lim="800000"/>
            <a:headEnd len="sm" w="sm" type="none"/>
            <a:tailEnd len="med" w="med" type="triangle"/>
          </a:ln>
        </p:spPr>
      </p:cxnSp>
      <p:cxnSp>
        <p:nvCxnSpPr>
          <p:cNvPr id="214" name="Google Shape;214;g11755f26315_1_34"/>
          <p:cNvCxnSpPr>
            <a:stCxn id="185" idx="3"/>
            <a:endCxn id="186" idx="1"/>
          </p:cNvCxnSpPr>
          <p:nvPr/>
        </p:nvCxnSpPr>
        <p:spPr>
          <a:xfrm>
            <a:off x="7734865" y="5071473"/>
            <a:ext cx="202500" cy="0"/>
          </a:xfrm>
          <a:prstGeom prst="straightConnector1">
            <a:avLst/>
          </a:prstGeom>
          <a:noFill/>
          <a:ln cap="flat" cmpd="sng" w="9525">
            <a:solidFill>
              <a:srgbClr val="888888"/>
            </a:solidFill>
            <a:prstDash val="solid"/>
            <a:miter lim="800000"/>
            <a:headEnd len="sm" w="sm" type="none"/>
            <a:tailEnd len="med" w="med" type="triangle"/>
          </a:ln>
        </p:spPr>
      </p:cxnSp>
      <p:cxnSp>
        <p:nvCxnSpPr>
          <p:cNvPr id="215" name="Google Shape;215;g11755f26315_1_34"/>
          <p:cNvCxnSpPr>
            <a:stCxn id="186" idx="3"/>
            <a:endCxn id="191" idx="1"/>
          </p:cNvCxnSpPr>
          <p:nvPr/>
        </p:nvCxnSpPr>
        <p:spPr>
          <a:xfrm>
            <a:off x="9601608" y="5071474"/>
            <a:ext cx="829800" cy="0"/>
          </a:xfrm>
          <a:prstGeom prst="straightConnector1">
            <a:avLst/>
          </a:prstGeom>
          <a:noFill/>
          <a:ln cap="flat" cmpd="sng" w="9525">
            <a:solidFill>
              <a:srgbClr val="888888"/>
            </a:solidFill>
            <a:prstDash val="solid"/>
            <a:miter lim="800000"/>
            <a:headEnd len="sm" w="sm" type="none"/>
            <a:tailEnd len="med" w="med" type="triangle"/>
          </a:ln>
        </p:spPr>
      </p:cxnSp>
      <p:cxnSp>
        <p:nvCxnSpPr>
          <p:cNvPr id="216" name="Google Shape;216;g11755f26315_1_34"/>
          <p:cNvCxnSpPr>
            <a:stCxn id="198" idx="3"/>
            <a:endCxn id="189" idx="1"/>
          </p:cNvCxnSpPr>
          <p:nvPr/>
        </p:nvCxnSpPr>
        <p:spPr>
          <a:xfrm>
            <a:off x="7734865" y="5990085"/>
            <a:ext cx="202500" cy="0"/>
          </a:xfrm>
          <a:prstGeom prst="straightConnector1">
            <a:avLst/>
          </a:prstGeom>
          <a:noFill/>
          <a:ln cap="flat" cmpd="sng" w="9525">
            <a:solidFill>
              <a:srgbClr val="888888"/>
            </a:solidFill>
            <a:prstDash val="solid"/>
            <a:miter lim="800000"/>
            <a:headEnd len="sm" w="sm" type="none"/>
            <a:tailEnd len="med" w="med" type="triangle"/>
          </a:ln>
        </p:spPr>
      </p:cxnSp>
      <p:cxnSp>
        <p:nvCxnSpPr>
          <p:cNvPr id="217" name="Google Shape;217;g11755f26315_1_34"/>
          <p:cNvCxnSpPr>
            <a:stCxn id="189" idx="3"/>
            <a:endCxn id="193" idx="1"/>
          </p:cNvCxnSpPr>
          <p:nvPr/>
        </p:nvCxnSpPr>
        <p:spPr>
          <a:xfrm>
            <a:off x="9601608" y="5990085"/>
            <a:ext cx="829800" cy="0"/>
          </a:xfrm>
          <a:prstGeom prst="straightConnector1">
            <a:avLst/>
          </a:prstGeom>
          <a:noFill/>
          <a:ln cap="flat" cmpd="sng" w="9525">
            <a:solidFill>
              <a:srgbClr val="888888"/>
            </a:solidFill>
            <a:prstDash val="solid"/>
            <a:miter lim="800000"/>
            <a:headEnd len="sm" w="sm" type="none"/>
            <a:tailEnd len="med" w="med" type="triangle"/>
          </a:ln>
        </p:spPr>
      </p:cxnSp>
      <p:cxnSp>
        <p:nvCxnSpPr>
          <p:cNvPr id="218" name="Google Shape;218;g11755f26315_1_34"/>
          <p:cNvCxnSpPr>
            <a:stCxn id="189" idx="0"/>
            <a:endCxn id="186" idx="2"/>
          </p:cNvCxnSpPr>
          <p:nvPr/>
        </p:nvCxnSpPr>
        <p:spPr>
          <a:xfrm rot="10800000">
            <a:off x="8769502" y="5449870"/>
            <a:ext cx="0" cy="161700"/>
          </a:xfrm>
          <a:prstGeom prst="straightConnector1">
            <a:avLst/>
          </a:prstGeom>
          <a:noFill/>
          <a:ln cap="flat" cmpd="sng" w="9525">
            <a:solidFill>
              <a:srgbClr val="888888"/>
            </a:solidFill>
            <a:prstDash val="solid"/>
            <a:miter lim="800000"/>
            <a:headEnd len="sm" w="sm" type="none"/>
            <a:tailEnd len="med" w="med" type="triangle"/>
          </a:ln>
        </p:spPr>
      </p:cxnSp>
      <p:cxnSp>
        <p:nvCxnSpPr>
          <p:cNvPr id="219" name="Google Shape;219;g11755f26315_1_34"/>
          <p:cNvCxnSpPr>
            <a:stCxn id="183" idx="3"/>
            <a:endCxn id="198" idx="1"/>
          </p:cNvCxnSpPr>
          <p:nvPr/>
        </p:nvCxnSpPr>
        <p:spPr>
          <a:xfrm>
            <a:off x="5164879" y="5990085"/>
            <a:ext cx="905700" cy="0"/>
          </a:xfrm>
          <a:prstGeom prst="straightConnector1">
            <a:avLst/>
          </a:prstGeom>
          <a:noFill/>
          <a:ln cap="flat" cmpd="sng" w="9525">
            <a:solidFill>
              <a:srgbClr val="888888"/>
            </a:solidFill>
            <a:prstDash val="solid"/>
            <a:miter lim="800000"/>
            <a:headEnd len="sm" w="sm" type="none"/>
            <a:tailEnd len="med" w="med" type="triangle"/>
          </a:ln>
        </p:spPr>
      </p:cxnSp>
      <p:cxnSp>
        <p:nvCxnSpPr>
          <p:cNvPr id="220" name="Google Shape;220;g11755f26315_1_34"/>
          <p:cNvCxnSpPr>
            <a:stCxn id="200" idx="2"/>
            <a:endCxn id="184" idx="0"/>
          </p:cNvCxnSpPr>
          <p:nvPr/>
        </p:nvCxnSpPr>
        <p:spPr>
          <a:xfrm>
            <a:off x="6902760" y="2674743"/>
            <a:ext cx="0" cy="180900"/>
          </a:xfrm>
          <a:prstGeom prst="straightConnector1">
            <a:avLst/>
          </a:prstGeom>
          <a:noFill/>
          <a:ln cap="flat" cmpd="sng" w="9525">
            <a:solidFill>
              <a:srgbClr val="888888"/>
            </a:solidFill>
            <a:prstDash val="solid"/>
            <a:miter lim="800000"/>
            <a:headEnd len="sm" w="sm" type="none"/>
            <a:tailEnd len="med" w="med" type="triangle"/>
          </a:ln>
        </p:spPr>
      </p:cxnSp>
      <p:cxnSp>
        <p:nvCxnSpPr>
          <p:cNvPr id="221" name="Google Shape;221;g11755f26315_1_34"/>
          <p:cNvCxnSpPr>
            <a:stCxn id="187" idx="0"/>
            <a:endCxn id="184" idx="2"/>
          </p:cNvCxnSpPr>
          <p:nvPr/>
        </p:nvCxnSpPr>
        <p:spPr>
          <a:xfrm rot="10800000">
            <a:off x="6902760" y="3593448"/>
            <a:ext cx="0" cy="180900"/>
          </a:xfrm>
          <a:prstGeom prst="straightConnector1">
            <a:avLst/>
          </a:prstGeom>
          <a:noFill/>
          <a:ln cap="flat" cmpd="sng" w="9525">
            <a:solidFill>
              <a:srgbClr val="888888"/>
            </a:solidFill>
            <a:prstDash val="solid"/>
            <a:miter lim="800000"/>
            <a:headEnd len="sm" w="sm" type="none"/>
            <a:tailEnd len="med" w="med" type="triangle"/>
          </a:ln>
        </p:spPr>
      </p:cxnSp>
      <p:cxnSp>
        <p:nvCxnSpPr>
          <p:cNvPr id="222" name="Google Shape;222;g11755f26315_1_34"/>
          <p:cNvCxnSpPr>
            <a:stCxn id="185" idx="0"/>
            <a:endCxn id="187" idx="2"/>
          </p:cNvCxnSpPr>
          <p:nvPr/>
        </p:nvCxnSpPr>
        <p:spPr>
          <a:xfrm rot="10800000">
            <a:off x="6902760" y="4511864"/>
            <a:ext cx="0" cy="190800"/>
          </a:xfrm>
          <a:prstGeom prst="straightConnector1">
            <a:avLst/>
          </a:prstGeom>
          <a:noFill/>
          <a:ln cap="flat" cmpd="sng" w="9525">
            <a:solidFill>
              <a:srgbClr val="888888"/>
            </a:solidFill>
            <a:prstDash val="solid"/>
            <a:miter lim="800000"/>
            <a:headEnd len="sm" w="sm" type="none"/>
            <a:tailEnd len="med" w="med" type="triangle"/>
          </a:ln>
        </p:spPr>
      </p:cxnSp>
      <p:cxnSp>
        <p:nvCxnSpPr>
          <p:cNvPr id="223" name="Google Shape;223;g11755f26315_1_34"/>
          <p:cNvCxnSpPr>
            <a:stCxn id="200" idx="3"/>
            <a:endCxn id="188" idx="0"/>
          </p:cNvCxnSpPr>
          <p:nvPr/>
        </p:nvCxnSpPr>
        <p:spPr>
          <a:xfrm>
            <a:off x="7734865" y="2305934"/>
            <a:ext cx="1034700" cy="1468500"/>
          </a:xfrm>
          <a:prstGeom prst="bentConnector2">
            <a:avLst/>
          </a:prstGeom>
          <a:noFill/>
          <a:ln cap="flat" cmpd="sng" w="9525">
            <a:solidFill>
              <a:srgbClr val="888888"/>
            </a:solidFill>
            <a:prstDash val="solid"/>
            <a:miter lim="800000"/>
            <a:headEnd len="sm" w="sm" type="none"/>
            <a:tailEnd len="med" w="med" type="triangle"/>
          </a:ln>
        </p:spPr>
      </p:cxnSp>
      <p:cxnSp>
        <p:nvCxnSpPr>
          <p:cNvPr id="224" name="Google Shape;224;g11755f26315_1_34"/>
          <p:cNvCxnSpPr>
            <a:stCxn id="188" idx="2"/>
            <a:endCxn id="186" idx="0"/>
          </p:cNvCxnSpPr>
          <p:nvPr/>
        </p:nvCxnSpPr>
        <p:spPr>
          <a:xfrm>
            <a:off x="8769502" y="4531377"/>
            <a:ext cx="0" cy="161700"/>
          </a:xfrm>
          <a:prstGeom prst="straightConnector1">
            <a:avLst/>
          </a:prstGeom>
          <a:noFill/>
          <a:ln cap="flat" cmpd="sng" w="9525">
            <a:solidFill>
              <a:srgbClr val="888888"/>
            </a:solidFill>
            <a:prstDash val="solid"/>
            <a:miter lim="800000"/>
            <a:headEnd len="sm" w="sm" type="none"/>
            <a:tailEnd len="med" w="med" type="triangle"/>
          </a:ln>
        </p:spPr>
      </p:cxnSp>
      <p:cxnSp>
        <p:nvCxnSpPr>
          <p:cNvPr id="225" name="Google Shape;225;g11755f26315_1_34"/>
          <p:cNvCxnSpPr>
            <a:stCxn id="190" idx="2"/>
            <a:endCxn id="199" idx="0"/>
          </p:cNvCxnSpPr>
          <p:nvPr/>
        </p:nvCxnSpPr>
        <p:spPr>
          <a:xfrm>
            <a:off x="11263495" y="2694155"/>
            <a:ext cx="0" cy="161700"/>
          </a:xfrm>
          <a:prstGeom prst="straightConnector1">
            <a:avLst/>
          </a:prstGeom>
          <a:noFill/>
          <a:ln cap="flat" cmpd="sng" w="9525">
            <a:solidFill>
              <a:srgbClr val="888888"/>
            </a:solidFill>
            <a:prstDash val="solid"/>
            <a:miter lim="800000"/>
            <a:headEnd len="sm" w="sm" type="none"/>
            <a:tailEnd len="med" w="med" type="triangle"/>
          </a:ln>
        </p:spPr>
      </p:cxnSp>
      <p:cxnSp>
        <p:nvCxnSpPr>
          <p:cNvPr id="226" name="Google Shape;226;g11755f26315_1_34"/>
          <p:cNvCxnSpPr>
            <a:stCxn id="199" idx="2"/>
            <a:endCxn id="192" idx="0"/>
          </p:cNvCxnSpPr>
          <p:nvPr/>
        </p:nvCxnSpPr>
        <p:spPr>
          <a:xfrm>
            <a:off x="11263495" y="3612766"/>
            <a:ext cx="0" cy="161700"/>
          </a:xfrm>
          <a:prstGeom prst="straightConnector1">
            <a:avLst/>
          </a:prstGeom>
          <a:noFill/>
          <a:ln cap="flat" cmpd="sng" w="9525">
            <a:solidFill>
              <a:srgbClr val="888888"/>
            </a:solidFill>
            <a:prstDash val="solid"/>
            <a:miter lim="800000"/>
            <a:headEnd len="sm" w="sm" type="none"/>
            <a:tailEnd len="med" w="med" type="triangle"/>
          </a:ln>
        </p:spPr>
      </p:cxnSp>
      <p:cxnSp>
        <p:nvCxnSpPr>
          <p:cNvPr id="227" name="Google Shape;227;g11755f26315_1_34"/>
          <p:cNvCxnSpPr>
            <a:stCxn id="192" idx="2"/>
            <a:endCxn id="191" idx="0"/>
          </p:cNvCxnSpPr>
          <p:nvPr/>
        </p:nvCxnSpPr>
        <p:spPr>
          <a:xfrm>
            <a:off x="11263495" y="4531377"/>
            <a:ext cx="0" cy="161700"/>
          </a:xfrm>
          <a:prstGeom prst="straightConnector1">
            <a:avLst/>
          </a:prstGeom>
          <a:noFill/>
          <a:ln cap="flat" cmpd="sng" w="9525">
            <a:solidFill>
              <a:srgbClr val="888888"/>
            </a:solidFill>
            <a:prstDash val="solid"/>
            <a:miter lim="800000"/>
            <a:headEnd len="sm" w="sm" type="none"/>
            <a:tailEnd len="med" w="med" type="triangle"/>
          </a:ln>
        </p:spPr>
      </p:cxnSp>
      <p:cxnSp>
        <p:nvCxnSpPr>
          <p:cNvPr id="228" name="Google Shape;228;g11755f26315_1_34"/>
          <p:cNvCxnSpPr>
            <a:stCxn id="193" idx="0"/>
            <a:endCxn id="191" idx="2"/>
          </p:cNvCxnSpPr>
          <p:nvPr/>
        </p:nvCxnSpPr>
        <p:spPr>
          <a:xfrm rot="10800000">
            <a:off x="11263495" y="5449870"/>
            <a:ext cx="0" cy="161700"/>
          </a:xfrm>
          <a:prstGeom prst="straightConnector1">
            <a:avLst/>
          </a:prstGeom>
          <a:noFill/>
          <a:ln cap="flat" cmpd="sng" w="9525">
            <a:solidFill>
              <a:srgbClr val="888888"/>
            </a:solidFill>
            <a:prstDash val="solid"/>
            <a:miter lim="800000"/>
            <a:headEnd len="sm" w="sm" type="none"/>
            <a:tailEnd len="med" w="med" type="triangle"/>
          </a:ln>
        </p:spPr>
      </p:cxnSp>
      <p:cxnSp>
        <p:nvCxnSpPr>
          <p:cNvPr id="229" name="Google Shape;229;g11755f26315_1_34"/>
          <p:cNvCxnSpPr>
            <a:stCxn id="179" idx="2"/>
            <a:endCxn id="183" idx="1"/>
          </p:cNvCxnSpPr>
          <p:nvPr/>
        </p:nvCxnSpPr>
        <p:spPr>
          <a:xfrm flipH="1" rot="-5400000">
            <a:off x="1026030" y="3515405"/>
            <a:ext cx="3295800" cy="1653300"/>
          </a:xfrm>
          <a:prstGeom prst="bentConnector2">
            <a:avLst/>
          </a:prstGeom>
          <a:noFill/>
          <a:ln cap="flat" cmpd="sng" w="9525">
            <a:solidFill>
              <a:srgbClr val="888888"/>
            </a:solidFill>
            <a:prstDash val="solid"/>
            <a:miter lim="800000"/>
            <a:headEnd len="sm" w="sm" type="none"/>
            <a:tailEnd len="med" w="med" type="triangle"/>
          </a:ln>
        </p:spPr>
      </p:cxnSp>
      <p:sp>
        <p:nvSpPr>
          <p:cNvPr id="230" name="Google Shape;230;g11755f26315_1_34"/>
          <p:cNvSpPr txBox="1"/>
          <p:nvPr/>
        </p:nvSpPr>
        <p:spPr>
          <a:xfrm>
            <a:off x="3500775" y="728075"/>
            <a:ext cx="8594700" cy="4002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chemeClr val="dk1"/>
                </a:solidFill>
                <a:latin typeface="Source Sans Pro"/>
                <a:ea typeface="Source Sans Pro"/>
                <a:cs typeface="Source Sans Pro"/>
                <a:sym typeface="Source Sans Pro"/>
              </a:rPr>
              <a:t>RESPONSES AFTER HARM EVENT</a:t>
            </a:r>
            <a:endParaRPr b="0" i="0" sz="1400" u="none" cap="none" strike="noStrike">
              <a:solidFill>
                <a:srgbClr val="000000"/>
              </a:solidFill>
              <a:latin typeface="Source Sans Pro"/>
              <a:ea typeface="Source Sans Pro"/>
              <a:cs typeface="Source Sans Pro"/>
              <a:sym typeface="Source Sans Pro"/>
            </a:endParaRPr>
          </a:p>
        </p:txBody>
      </p:sp>
      <p:cxnSp>
        <p:nvCxnSpPr>
          <p:cNvPr id="231" name="Google Shape;231;g11755f26315_1_34"/>
          <p:cNvCxnSpPr>
            <a:stCxn id="178" idx="2"/>
            <a:endCxn id="179" idx="0"/>
          </p:cNvCxnSpPr>
          <p:nvPr/>
        </p:nvCxnSpPr>
        <p:spPr>
          <a:xfrm>
            <a:off x="1847283" y="1641770"/>
            <a:ext cx="0" cy="295500"/>
          </a:xfrm>
          <a:prstGeom prst="straightConnector1">
            <a:avLst/>
          </a:prstGeom>
          <a:noFill/>
          <a:ln cap="flat" cmpd="sng" w="9525">
            <a:solidFill>
              <a:srgbClr val="888888"/>
            </a:solidFill>
            <a:prstDash val="solid"/>
            <a:miter lim="800000"/>
            <a:headEnd len="sm" w="sm" type="none"/>
            <a:tailEnd len="med" w="med" type="triangle"/>
          </a:ln>
        </p:spPr>
      </p:cxnSp>
      <p:cxnSp>
        <p:nvCxnSpPr>
          <p:cNvPr id="232" name="Google Shape;232;g11755f26315_1_34"/>
          <p:cNvCxnSpPr>
            <a:stCxn id="178" idx="0"/>
            <a:endCxn id="197" idx="2"/>
          </p:cNvCxnSpPr>
          <p:nvPr/>
        </p:nvCxnSpPr>
        <p:spPr>
          <a:xfrm rot="10800000">
            <a:off x="1847283" y="918998"/>
            <a:ext cx="0" cy="295200"/>
          </a:xfrm>
          <a:prstGeom prst="straightConnector1">
            <a:avLst/>
          </a:prstGeom>
          <a:noFill/>
          <a:ln cap="flat" cmpd="sng" w="9525">
            <a:solidFill>
              <a:srgbClr val="888888"/>
            </a:solidFill>
            <a:prstDash val="solid"/>
            <a:miter lim="800000"/>
            <a:headEnd len="sm" w="sm" type="none"/>
            <a:tailEnd len="med" w="med" type="triangle"/>
          </a:ln>
        </p:spPr>
      </p:cxnSp>
      <p:sp>
        <p:nvSpPr>
          <p:cNvPr id="233" name="Google Shape;233;g11755f26315_1_34"/>
          <p:cNvSpPr txBox="1"/>
          <p:nvPr/>
        </p:nvSpPr>
        <p:spPr>
          <a:xfrm>
            <a:off x="1865368" y="1635739"/>
            <a:ext cx="2174400" cy="3540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100"/>
              <a:buFont typeface="Arial"/>
              <a:buNone/>
            </a:pPr>
            <a:r>
              <a:rPr b="0" i="0" lang="en-US" sz="1100" u="none" cap="none" strike="noStrike">
                <a:solidFill>
                  <a:schemeClr val="dk1"/>
                </a:solidFill>
                <a:latin typeface="Source Sans Pro"/>
                <a:ea typeface="Source Sans Pro"/>
                <a:cs typeface="Source Sans Pro"/>
                <a:sym typeface="Source Sans Pro"/>
              </a:rPr>
              <a:t>CRP Eligible</a:t>
            </a:r>
            <a:endParaRPr b="0" i="0" sz="1100" u="none" cap="none" strike="noStrike">
              <a:solidFill>
                <a:schemeClr val="dk1"/>
              </a:solidFill>
              <a:latin typeface="Source Sans Pro"/>
              <a:ea typeface="Source Sans Pro"/>
              <a:cs typeface="Source Sans Pro"/>
              <a:sym typeface="Source Sans Pro"/>
            </a:endParaRPr>
          </a:p>
        </p:txBody>
      </p:sp>
      <p:sp>
        <p:nvSpPr>
          <p:cNvPr id="234" name="Google Shape;234;g11755f26315_1_34"/>
          <p:cNvSpPr txBox="1"/>
          <p:nvPr/>
        </p:nvSpPr>
        <p:spPr>
          <a:xfrm>
            <a:off x="1865368" y="916078"/>
            <a:ext cx="1221600" cy="3540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100"/>
              <a:buFont typeface="Arial"/>
              <a:buNone/>
            </a:pPr>
            <a:r>
              <a:rPr b="0" i="0" lang="en-US" sz="1100" u="none" cap="none" strike="noStrike">
                <a:solidFill>
                  <a:schemeClr val="dk1"/>
                </a:solidFill>
                <a:latin typeface="Source Sans Pro"/>
                <a:ea typeface="Source Sans Pro"/>
                <a:cs typeface="Source Sans Pro"/>
                <a:sym typeface="Source Sans Pro"/>
              </a:rPr>
              <a:t>Low </a:t>
            </a:r>
            <a:r>
              <a:rPr b="0" i="0" lang="en-US" sz="1100" u="none" cap="none" strike="noStrike">
                <a:solidFill>
                  <a:schemeClr val="dk1"/>
                </a:solidFill>
                <a:latin typeface="Source Sans Pro"/>
                <a:ea typeface="Source Sans Pro"/>
                <a:cs typeface="Source Sans Pro"/>
                <a:sym typeface="Source Sans Pro"/>
                <a:extLst>
                  <a:ext uri="http://customooxmlschemas.google.com/">
                    <go:slidesCustomData xmlns:go="http://customooxmlschemas.google.com/" textRoundtripDataId="31"/>
                  </a:ext>
                </a:extLst>
              </a:rPr>
              <a:t>Harm</a:t>
            </a:r>
            <a:endParaRPr b="0" i="0" sz="1100" u="none" cap="none" strike="noStrike">
              <a:solidFill>
                <a:srgbClr val="000000"/>
              </a:solidFill>
              <a:latin typeface="Arial"/>
              <a:ea typeface="Arial"/>
              <a:cs typeface="Arial"/>
              <a:sym typeface="Arial"/>
            </a:endParaRPr>
          </a:p>
        </p:txBody>
      </p:sp>
      <p:sp>
        <p:nvSpPr>
          <p:cNvPr id="235" name="Google Shape;235;g11755f26315_1_34"/>
          <p:cNvSpPr txBox="1"/>
          <p:nvPr/>
        </p:nvSpPr>
        <p:spPr>
          <a:xfrm rot="-5400000">
            <a:off x="154104" y="2058888"/>
            <a:ext cx="805800" cy="494100"/>
          </a:xfrm>
          <a:prstGeom prst="rect">
            <a:avLst/>
          </a:prstGeom>
          <a:solidFill>
            <a:srgbClr val="B7B7B7"/>
          </a:solid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200"/>
              <a:buFont typeface="Arial"/>
              <a:buNone/>
            </a:pPr>
            <a:r>
              <a:rPr b="1" i="0" lang="en-US" sz="1000" u="none" cap="none" strike="noStrike">
                <a:solidFill>
                  <a:schemeClr val="dk1"/>
                </a:solidFill>
                <a:latin typeface="Source Sans Pro"/>
                <a:ea typeface="Source Sans Pro"/>
                <a:cs typeface="Source Sans Pro"/>
                <a:sym typeface="Source Sans Pro"/>
              </a:rPr>
              <a:t>Event</a:t>
            </a:r>
            <a:endParaRPr b="0" i="0" sz="1000" u="none" cap="none" strike="noStrike">
              <a:solidFill>
                <a:schemeClr val="dk1"/>
              </a:solidFill>
              <a:latin typeface="Source Sans Pro"/>
              <a:ea typeface="Source Sans Pro"/>
              <a:cs typeface="Source Sans Pro"/>
              <a:sym typeface="Source Sans Pro"/>
            </a:endParaRPr>
          </a:p>
          <a:p>
            <a:pPr indent="0" lvl="0" marL="0" marR="0" rtl="0" algn="ctr">
              <a:lnSpc>
                <a:spcPct val="100000"/>
              </a:lnSpc>
              <a:spcBef>
                <a:spcPts val="0"/>
              </a:spcBef>
              <a:spcAft>
                <a:spcPts val="0"/>
              </a:spcAft>
              <a:buClr>
                <a:srgbClr val="000000"/>
              </a:buClr>
              <a:buSzPts val="1200"/>
              <a:buFont typeface="Arial"/>
              <a:buNone/>
            </a:pPr>
            <a:r>
              <a:rPr b="1" i="0" lang="en-US" sz="1000" u="none" cap="none" strike="noStrike">
                <a:solidFill>
                  <a:schemeClr val="dk1"/>
                </a:solidFill>
                <a:latin typeface="Source Sans Pro"/>
                <a:ea typeface="Source Sans Pro"/>
                <a:cs typeface="Source Sans Pro"/>
                <a:sym typeface="Source Sans Pro"/>
              </a:rPr>
              <a:t>Management</a:t>
            </a:r>
            <a:endParaRPr b="0" i="0" sz="1000" u="none" cap="none" strike="noStrike">
              <a:solidFill>
                <a:schemeClr val="dk1"/>
              </a:solidFill>
              <a:latin typeface="Source Sans Pro"/>
              <a:ea typeface="Source Sans Pro"/>
              <a:cs typeface="Source Sans Pro"/>
              <a:sym typeface="Source Sans Pro"/>
            </a:endParaRPr>
          </a:p>
        </p:txBody>
      </p:sp>
      <p:sp>
        <p:nvSpPr>
          <p:cNvPr id="236" name="Google Shape;236;g11755f26315_1_34"/>
          <p:cNvSpPr txBox="1"/>
          <p:nvPr/>
        </p:nvSpPr>
        <p:spPr>
          <a:xfrm rot="-5400000">
            <a:off x="154704" y="2977475"/>
            <a:ext cx="804600" cy="494100"/>
          </a:xfrm>
          <a:prstGeom prst="rect">
            <a:avLst/>
          </a:prstGeom>
          <a:solidFill>
            <a:srgbClr val="B7B7B7"/>
          </a:solid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200"/>
              <a:buFont typeface="Arial"/>
              <a:buNone/>
            </a:pPr>
            <a:r>
              <a:rPr b="1" i="0" lang="en-US" sz="1000" u="none" cap="none" strike="noStrike">
                <a:solidFill>
                  <a:schemeClr val="dk1"/>
                </a:solidFill>
                <a:latin typeface="Source Sans Pro"/>
                <a:ea typeface="Source Sans Pro"/>
                <a:cs typeface="Source Sans Pro"/>
                <a:sym typeface="Source Sans Pro"/>
              </a:rPr>
              <a:t>Event</a:t>
            </a:r>
            <a:endParaRPr b="0" i="0" sz="1000" u="none" cap="none" strike="noStrike">
              <a:solidFill>
                <a:schemeClr val="dk1"/>
              </a:solidFill>
              <a:latin typeface="Source Sans Pro"/>
              <a:ea typeface="Source Sans Pro"/>
              <a:cs typeface="Source Sans Pro"/>
              <a:sym typeface="Source Sans Pro"/>
            </a:endParaRPr>
          </a:p>
          <a:p>
            <a:pPr indent="0" lvl="0" marL="0" marR="0" rtl="0" algn="ctr">
              <a:lnSpc>
                <a:spcPct val="100000"/>
              </a:lnSpc>
              <a:spcBef>
                <a:spcPts val="0"/>
              </a:spcBef>
              <a:spcAft>
                <a:spcPts val="0"/>
              </a:spcAft>
              <a:buClr>
                <a:srgbClr val="000000"/>
              </a:buClr>
              <a:buSzPts val="1200"/>
              <a:buFont typeface="Arial"/>
              <a:buNone/>
            </a:pPr>
            <a:r>
              <a:rPr b="1" i="0" lang="en-US" sz="1000" u="none" cap="none" strike="noStrike">
                <a:solidFill>
                  <a:schemeClr val="dk1"/>
                </a:solidFill>
                <a:latin typeface="Source Sans Pro"/>
                <a:ea typeface="Source Sans Pro"/>
                <a:cs typeface="Source Sans Pro"/>
                <a:sym typeface="Source Sans Pro"/>
                <a:extLst>
                  <a:ext uri="http://customooxmlschemas.google.com/">
                    <go:slidesCustomData xmlns:go="http://customooxmlschemas.google.com/" textRoundtripDataId="32"/>
                  </a:ext>
                </a:extLst>
              </a:rPr>
              <a:t>Review</a:t>
            </a:r>
            <a:endParaRPr b="0" i="0" sz="1000" u="none" cap="none" strike="noStrike">
              <a:solidFill>
                <a:schemeClr val="dk1"/>
              </a:solidFill>
              <a:latin typeface="Source Sans Pro"/>
              <a:ea typeface="Source Sans Pro"/>
              <a:cs typeface="Source Sans Pro"/>
              <a:sym typeface="Source Sans Pro"/>
            </a:endParaRPr>
          </a:p>
        </p:txBody>
      </p:sp>
      <p:sp>
        <p:nvSpPr>
          <p:cNvPr id="237" name="Google Shape;237;g11755f26315_1_34"/>
          <p:cNvSpPr txBox="1"/>
          <p:nvPr/>
        </p:nvSpPr>
        <p:spPr>
          <a:xfrm rot="-5400000">
            <a:off x="154704" y="4824413"/>
            <a:ext cx="804600" cy="494100"/>
          </a:xfrm>
          <a:prstGeom prst="rect">
            <a:avLst/>
          </a:prstGeom>
          <a:solidFill>
            <a:srgbClr val="B7B7B7"/>
          </a:solid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200"/>
              <a:buFont typeface="Arial"/>
              <a:buNone/>
            </a:pPr>
            <a:r>
              <a:rPr b="1" i="0" lang="en-US" sz="1000" u="none" cap="none" strike="noStrike">
                <a:solidFill>
                  <a:schemeClr val="dk1"/>
                </a:solidFill>
                <a:latin typeface="Source Sans Pro"/>
                <a:ea typeface="Source Sans Pro"/>
                <a:cs typeface="Source Sans Pro"/>
                <a:sym typeface="Source Sans Pro"/>
              </a:rPr>
              <a:t>Patient / Family</a:t>
            </a:r>
            <a:endParaRPr b="0" i="0" sz="1000" u="none" cap="none" strike="noStrike">
              <a:solidFill>
                <a:schemeClr val="dk1"/>
              </a:solidFill>
              <a:latin typeface="Source Sans Pro"/>
              <a:ea typeface="Source Sans Pro"/>
              <a:cs typeface="Source Sans Pro"/>
              <a:sym typeface="Source Sans Pro"/>
            </a:endParaRPr>
          </a:p>
          <a:p>
            <a:pPr indent="0" lvl="0" marL="0" marR="0" rtl="0" algn="ctr">
              <a:lnSpc>
                <a:spcPct val="100000"/>
              </a:lnSpc>
              <a:spcBef>
                <a:spcPts val="0"/>
              </a:spcBef>
              <a:spcAft>
                <a:spcPts val="0"/>
              </a:spcAft>
              <a:buClr>
                <a:srgbClr val="000000"/>
              </a:buClr>
              <a:buSzPts val="1200"/>
              <a:buFont typeface="Arial"/>
              <a:buNone/>
            </a:pPr>
            <a:r>
              <a:rPr b="1" i="0" lang="en-US" sz="1000" u="none" cap="none" strike="noStrike">
                <a:solidFill>
                  <a:schemeClr val="dk1"/>
                </a:solidFill>
                <a:latin typeface="Source Sans Pro"/>
                <a:ea typeface="Source Sans Pro"/>
                <a:cs typeface="Source Sans Pro"/>
                <a:sym typeface="Source Sans Pro"/>
              </a:rPr>
              <a:t>Engagement</a:t>
            </a:r>
            <a:endParaRPr b="0" i="0" sz="1000" u="none" cap="none" strike="noStrike">
              <a:solidFill>
                <a:schemeClr val="dk1"/>
              </a:solidFill>
              <a:latin typeface="Source Sans Pro"/>
              <a:ea typeface="Source Sans Pro"/>
              <a:cs typeface="Source Sans Pro"/>
              <a:sym typeface="Source Sans Pro"/>
            </a:endParaRPr>
          </a:p>
        </p:txBody>
      </p:sp>
      <p:sp>
        <p:nvSpPr>
          <p:cNvPr id="238" name="Google Shape;238;g11755f26315_1_34"/>
          <p:cNvSpPr txBox="1"/>
          <p:nvPr/>
        </p:nvSpPr>
        <p:spPr>
          <a:xfrm rot="-5400000">
            <a:off x="154704" y="3905825"/>
            <a:ext cx="804600" cy="494100"/>
          </a:xfrm>
          <a:prstGeom prst="rect">
            <a:avLst/>
          </a:prstGeom>
          <a:solidFill>
            <a:srgbClr val="B7B7B7"/>
          </a:solid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200"/>
              <a:buFont typeface="Arial"/>
              <a:buNone/>
            </a:pPr>
            <a:r>
              <a:rPr b="1" i="0" lang="en-US" sz="1000" u="none" cap="none" strike="noStrike">
                <a:solidFill>
                  <a:schemeClr val="dk1"/>
                </a:solidFill>
                <a:latin typeface="Source Sans Pro"/>
                <a:ea typeface="Source Sans Pro"/>
                <a:cs typeface="Source Sans Pro"/>
                <a:sym typeface="Source Sans Pro"/>
              </a:rPr>
              <a:t>Clinician</a:t>
            </a:r>
            <a:endParaRPr b="0" i="0" sz="1000" u="none" cap="none" strike="noStrike">
              <a:solidFill>
                <a:schemeClr val="dk1"/>
              </a:solidFill>
              <a:latin typeface="Source Sans Pro"/>
              <a:ea typeface="Source Sans Pro"/>
              <a:cs typeface="Source Sans Pro"/>
              <a:sym typeface="Source Sans Pro"/>
            </a:endParaRPr>
          </a:p>
          <a:p>
            <a:pPr indent="0" lvl="0" marL="0" marR="0" rtl="0" algn="ctr">
              <a:lnSpc>
                <a:spcPct val="100000"/>
              </a:lnSpc>
              <a:spcBef>
                <a:spcPts val="0"/>
              </a:spcBef>
              <a:spcAft>
                <a:spcPts val="0"/>
              </a:spcAft>
              <a:buClr>
                <a:srgbClr val="000000"/>
              </a:buClr>
              <a:buSzPts val="1200"/>
              <a:buFont typeface="Arial"/>
              <a:buNone/>
            </a:pPr>
            <a:r>
              <a:rPr b="1" i="0" lang="en-US" sz="1000" u="none" cap="none" strike="noStrike">
                <a:solidFill>
                  <a:schemeClr val="dk1"/>
                </a:solidFill>
                <a:latin typeface="Source Sans Pro"/>
                <a:ea typeface="Source Sans Pro"/>
                <a:cs typeface="Source Sans Pro"/>
                <a:sym typeface="Source Sans Pro"/>
              </a:rPr>
              <a:t>Engagement</a:t>
            </a:r>
            <a:endParaRPr b="0" i="0" sz="1000" u="none" cap="none" strike="noStrike">
              <a:solidFill>
                <a:schemeClr val="dk1"/>
              </a:solidFill>
              <a:latin typeface="Source Sans Pro"/>
              <a:ea typeface="Source Sans Pro"/>
              <a:cs typeface="Source Sans Pro"/>
              <a:sym typeface="Source Sans Pro"/>
            </a:endParaRPr>
          </a:p>
        </p:txBody>
      </p:sp>
      <p:sp>
        <p:nvSpPr>
          <p:cNvPr id="239" name="Google Shape;239;g11755f26315_1_34"/>
          <p:cNvSpPr txBox="1"/>
          <p:nvPr/>
        </p:nvSpPr>
        <p:spPr>
          <a:xfrm rot="-5400000">
            <a:off x="154704" y="5743025"/>
            <a:ext cx="804600" cy="494100"/>
          </a:xfrm>
          <a:prstGeom prst="rect">
            <a:avLst/>
          </a:prstGeom>
          <a:solidFill>
            <a:srgbClr val="B7B7B7"/>
          </a:solid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200"/>
              <a:buFont typeface="Arial"/>
              <a:buNone/>
            </a:pPr>
            <a:r>
              <a:rPr b="1" i="0" lang="en-US" sz="1000" u="none" cap="none" strike="noStrike">
                <a:solidFill>
                  <a:schemeClr val="dk1"/>
                </a:solidFill>
                <a:latin typeface="Source Sans Pro"/>
                <a:ea typeface="Source Sans Pro"/>
                <a:cs typeface="Source Sans Pro"/>
                <a:sym typeface="Source Sans Pro"/>
              </a:rPr>
              <a:t>Resolution/</a:t>
            </a:r>
            <a:endParaRPr b="0" i="0" sz="1000" u="none" cap="none" strike="noStrike">
              <a:solidFill>
                <a:schemeClr val="dk1"/>
              </a:solidFill>
              <a:latin typeface="Source Sans Pro"/>
              <a:ea typeface="Source Sans Pro"/>
              <a:cs typeface="Source Sans Pro"/>
              <a:sym typeface="Source Sans Pro"/>
            </a:endParaRPr>
          </a:p>
          <a:p>
            <a:pPr indent="0" lvl="0" marL="0" marR="0" rtl="0" algn="ctr">
              <a:lnSpc>
                <a:spcPct val="100000"/>
              </a:lnSpc>
              <a:spcBef>
                <a:spcPts val="0"/>
              </a:spcBef>
              <a:spcAft>
                <a:spcPts val="0"/>
              </a:spcAft>
              <a:buClr>
                <a:srgbClr val="000000"/>
              </a:buClr>
              <a:buSzPts val="1200"/>
              <a:buFont typeface="Arial"/>
              <a:buNone/>
            </a:pPr>
            <a:r>
              <a:rPr b="1" i="0" lang="en-US" sz="1000" u="none" cap="none" strike="noStrike">
                <a:solidFill>
                  <a:schemeClr val="dk1"/>
                </a:solidFill>
                <a:latin typeface="Source Sans Pro"/>
                <a:ea typeface="Source Sans Pro"/>
                <a:cs typeface="Source Sans Pro"/>
                <a:sym typeface="Source Sans Pro"/>
              </a:rPr>
              <a:t>Reconciliation</a:t>
            </a:r>
            <a:endParaRPr b="0" i="0" sz="1000" u="none" cap="none" strike="noStrike">
              <a:solidFill>
                <a:schemeClr val="dk1"/>
              </a:solidFill>
              <a:latin typeface="Source Sans Pro"/>
              <a:ea typeface="Source Sans Pro"/>
              <a:cs typeface="Source Sans Pro"/>
              <a:sym typeface="Source Sans Pro"/>
            </a:endParaRPr>
          </a:p>
        </p:txBody>
      </p:sp>
      <p:sp>
        <p:nvSpPr>
          <p:cNvPr id="240" name="Google Shape;240;g11755f26315_1_34"/>
          <p:cNvSpPr txBox="1"/>
          <p:nvPr/>
        </p:nvSpPr>
        <p:spPr>
          <a:xfrm rot="-5400000">
            <a:off x="-2331165" y="4264357"/>
            <a:ext cx="4984800" cy="3078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chemeClr val="dk1"/>
                </a:solidFill>
                <a:latin typeface="Source Sans Pro"/>
                <a:ea typeface="Source Sans Pro"/>
                <a:cs typeface="Source Sans Pro"/>
                <a:sym typeface="Source Sans Pro"/>
              </a:rPr>
              <a:t>ACTIVITIES</a:t>
            </a:r>
            <a:endParaRPr b="0" i="0" sz="1400" u="none" cap="none" strike="noStrike">
              <a:solidFill>
                <a:srgbClr val="000000"/>
              </a:solidFill>
              <a:latin typeface="Source Sans Pro"/>
              <a:ea typeface="Source Sans Pro"/>
              <a:cs typeface="Source Sans Pro"/>
              <a:sym typeface="Source Sans Pro"/>
            </a:endParaRPr>
          </a:p>
        </p:txBody>
      </p:sp>
      <p:sp>
        <p:nvSpPr>
          <p:cNvPr id="241" name="Google Shape;241;g11755f26315_1_34"/>
          <p:cNvSpPr/>
          <p:nvPr/>
        </p:nvSpPr>
        <p:spPr>
          <a:xfrm>
            <a:off x="725905" y="1227884"/>
            <a:ext cx="454200" cy="400200"/>
          </a:xfrm>
          <a:prstGeom prst="star5">
            <a:avLst>
              <a:gd fmla="val 19098" name="adj"/>
              <a:gd fmla="val 105146" name="hf"/>
              <a:gd fmla="val 110557" name="vf"/>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242" name="Google Shape;242;g11755f26315_1_34"/>
          <p:cNvPicPr preferRelativeResize="0"/>
          <p:nvPr/>
        </p:nvPicPr>
        <p:blipFill>
          <a:blip r:embed="rId3">
            <a:alphaModFix/>
          </a:blip>
          <a:stretch>
            <a:fillRect/>
          </a:stretch>
        </p:blipFill>
        <p:spPr>
          <a:xfrm>
            <a:off x="10384275" y="6447576"/>
            <a:ext cx="1738526" cy="400200"/>
          </a:xfrm>
          <a:prstGeom prst="rect">
            <a:avLst/>
          </a:prstGeom>
          <a:noFill/>
          <a:ln>
            <a:noFill/>
          </a:ln>
        </p:spPr>
      </p:pic>
      <p:sp>
        <p:nvSpPr>
          <p:cNvPr id="243" name="Google Shape;243;g11755f26315_1_34"/>
          <p:cNvSpPr/>
          <p:nvPr/>
        </p:nvSpPr>
        <p:spPr>
          <a:xfrm>
            <a:off x="11331625" y="571603"/>
            <a:ext cx="777240" cy="400200"/>
          </a:xfrm>
          <a:prstGeom prst="flowChartProcess">
            <a:avLst/>
          </a:prstGeom>
          <a:solidFill>
            <a:srgbClr val="D9EAD3"/>
          </a:solidFill>
          <a:ln cap="flat" cmpd="sng" w="28575">
            <a:solidFill>
              <a:srgbClr val="38761D"/>
            </a:solidFill>
            <a:prstDash val="solid"/>
            <a:miter lim="800000"/>
            <a:headEnd len="sm" w="sm" type="none"/>
            <a:tailEnd len="sm" w="sm" type="none"/>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050"/>
              <a:buFont typeface="Arial"/>
              <a:buNone/>
            </a:pPr>
            <a:r>
              <a:rPr b="0" i="0" lang="en-US" sz="950" u="none" cap="none" strike="noStrike">
                <a:solidFill>
                  <a:schemeClr val="dk1"/>
                </a:solidFill>
                <a:latin typeface="Source Sans Pro"/>
                <a:ea typeface="Source Sans Pro"/>
                <a:cs typeface="Source Sans Pro"/>
                <a:sym typeface="Source Sans Pro"/>
              </a:rPr>
              <a:t>Consistently Using</a:t>
            </a:r>
            <a:endParaRPr b="0" i="0" sz="950" u="none" cap="none" strike="noStrike">
              <a:solidFill>
                <a:schemeClr val="dk1"/>
              </a:solidFill>
              <a:latin typeface="Source Sans Pro"/>
              <a:ea typeface="Source Sans Pro"/>
              <a:cs typeface="Source Sans Pro"/>
              <a:sym typeface="Source Sans Pro"/>
            </a:endParaRPr>
          </a:p>
        </p:txBody>
      </p:sp>
      <p:sp>
        <p:nvSpPr>
          <p:cNvPr id="244" name="Google Shape;244;g11755f26315_1_34"/>
          <p:cNvSpPr/>
          <p:nvPr/>
        </p:nvSpPr>
        <p:spPr>
          <a:xfrm>
            <a:off x="9528610" y="571603"/>
            <a:ext cx="777240" cy="400200"/>
          </a:xfrm>
          <a:prstGeom prst="flowChartProcess">
            <a:avLst/>
          </a:prstGeom>
          <a:solidFill>
            <a:srgbClr val="F4CCCC"/>
          </a:solidFill>
          <a:ln cap="flat" cmpd="sng" w="28575">
            <a:solidFill>
              <a:srgbClr val="FF0000"/>
            </a:solidFill>
            <a:prstDash val="solid"/>
            <a:miter lim="800000"/>
            <a:headEnd len="sm" w="sm" type="none"/>
            <a:tailEnd len="sm" w="sm" type="none"/>
          </a:ln>
        </p:spPr>
        <p:txBody>
          <a:bodyPr anchorCtr="0" anchor="ctr" bIns="0" lIns="91425" spcFirstLastPara="1" rIns="0" wrap="square" tIns="0">
            <a:noAutofit/>
          </a:bodyPr>
          <a:lstStyle/>
          <a:p>
            <a:pPr indent="0" lvl="0" marL="0" marR="0" rtl="0" algn="ctr">
              <a:lnSpc>
                <a:spcPct val="100000"/>
              </a:lnSpc>
              <a:spcBef>
                <a:spcPts val="0"/>
              </a:spcBef>
              <a:spcAft>
                <a:spcPts val="0"/>
              </a:spcAft>
              <a:buClr>
                <a:srgbClr val="000000"/>
              </a:buClr>
              <a:buSzPts val="1050"/>
              <a:buFont typeface="Arial"/>
              <a:buNone/>
            </a:pPr>
            <a:r>
              <a:rPr b="0" i="0" lang="en-US" sz="950" u="none" cap="none" strike="noStrike">
                <a:solidFill>
                  <a:schemeClr val="dk1"/>
                </a:solidFill>
                <a:latin typeface="Source Sans Pro"/>
                <a:ea typeface="Source Sans Pro"/>
                <a:cs typeface="Source Sans Pro"/>
                <a:sym typeface="Source Sans Pro"/>
              </a:rPr>
              <a:t>Not </a:t>
            </a:r>
            <a:endParaRPr b="0" i="0" sz="950" u="none" cap="none" strike="noStrike">
              <a:solidFill>
                <a:schemeClr val="dk1"/>
              </a:solidFill>
              <a:latin typeface="Source Sans Pro"/>
              <a:ea typeface="Source Sans Pro"/>
              <a:cs typeface="Source Sans Pro"/>
              <a:sym typeface="Source Sans Pro"/>
            </a:endParaRPr>
          </a:p>
          <a:p>
            <a:pPr indent="0" lvl="0" marL="0" marR="0" rtl="0" algn="ctr">
              <a:lnSpc>
                <a:spcPct val="100000"/>
              </a:lnSpc>
              <a:spcBef>
                <a:spcPts val="0"/>
              </a:spcBef>
              <a:spcAft>
                <a:spcPts val="0"/>
              </a:spcAft>
              <a:buClr>
                <a:srgbClr val="000000"/>
              </a:buClr>
              <a:buSzPts val="1050"/>
              <a:buFont typeface="Arial"/>
              <a:buNone/>
            </a:pPr>
            <a:r>
              <a:rPr b="0" i="0" lang="en-US" sz="950" u="none" cap="none" strike="noStrike">
                <a:solidFill>
                  <a:schemeClr val="dk1"/>
                </a:solidFill>
                <a:latin typeface="Source Sans Pro"/>
                <a:ea typeface="Source Sans Pro"/>
                <a:cs typeface="Source Sans Pro"/>
                <a:sym typeface="Source Sans Pro"/>
              </a:rPr>
              <a:t>Using</a:t>
            </a:r>
            <a:endParaRPr b="0" i="0" sz="950" u="none" cap="none" strike="noStrike">
              <a:solidFill>
                <a:schemeClr val="dk1"/>
              </a:solidFill>
              <a:latin typeface="Source Sans Pro"/>
              <a:ea typeface="Source Sans Pro"/>
              <a:cs typeface="Source Sans Pro"/>
              <a:sym typeface="Source Sans Pro"/>
            </a:endParaRPr>
          </a:p>
        </p:txBody>
      </p:sp>
      <p:sp>
        <p:nvSpPr>
          <p:cNvPr id="245" name="Google Shape;245;g11755f26315_1_34"/>
          <p:cNvSpPr/>
          <p:nvPr/>
        </p:nvSpPr>
        <p:spPr>
          <a:xfrm>
            <a:off x="10430118" y="571603"/>
            <a:ext cx="777240" cy="400200"/>
          </a:xfrm>
          <a:prstGeom prst="flowChartProcess">
            <a:avLst/>
          </a:prstGeom>
          <a:solidFill>
            <a:srgbClr val="FFF2CC"/>
          </a:solidFill>
          <a:ln cap="flat" cmpd="sng" w="28575">
            <a:solidFill>
              <a:schemeClr val="accent4"/>
            </a:solidFill>
            <a:prstDash val="solid"/>
            <a:miter lim="800000"/>
            <a:headEnd len="sm" w="sm" type="none"/>
            <a:tailEnd len="sm" w="sm" type="none"/>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050"/>
              <a:buFont typeface="Arial"/>
              <a:buNone/>
            </a:pPr>
            <a:r>
              <a:rPr b="0" i="0" lang="en-US" sz="950" u="none" cap="none" strike="noStrike">
                <a:solidFill>
                  <a:schemeClr val="dk1"/>
                </a:solidFill>
                <a:latin typeface="Source Sans Pro"/>
                <a:ea typeface="Source Sans Pro"/>
                <a:cs typeface="Source Sans Pro"/>
                <a:sym typeface="Source Sans Pro"/>
              </a:rPr>
              <a:t>Sometimes Using</a:t>
            </a:r>
            <a:endParaRPr b="0" i="0" sz="950" u="none" cap="none" strike="noStrike">
              <a:solidFill>
                <a:schemeClr val="dk1"/>
              </a:solidFill>
              <a:latin typeface="Source Sans Pro"/>
              <a:ea typeface="Source Sans Pro"/>
              <a:cs typeface="Source Sans Pro"/>
              <a:sym typeface="Source Sans Pro"/>
            </a:endParaRPr>
          </a:p>
        </p:txBody>
      </p:sp>
      <p:sp>
        <p:nvSpPr>
          <p:cNvPr id="246" name="Google Shape;246;g11755f26315_1_34"/>
          <p:cNvSpPr txBox="1"/>
          <p:nvPr/>
        </p:nvSpPr>
        <p:spPr>
          <a:xfrm>
            <a:off x="10138150" y="91350"/>
            <a:ext cx="1962900" cy="369300"/>
          </a:xfrm>
          <a:prstGeom prst="rect">
            <a:avLst/>
          </a:prstGeom>
          <a:solidFill>
            <a:srgbClr val="155F7A"/>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US" sz="1200">
                <a:solidFill>
                  <a:schemeClr val="lt1"/>
                </a:solidFill>
                <a:latin typeface="Source Sans Pro"/>
                <a:ea typeface="Source Sans Pro"/>
                <a:cs typeface="Source Sans Pro"/>
                <a:sym typeface="Source Sans Pro"/>
              </a:rPr>
              <a:t>INTERACTIVE EXERCISE</a:t>
            </a:r>
            <a:endParaRPr sz="1200">
              <a:solidFill>
                <a:schemeClr val="lt1"/>
              </a:solidFill>
              <a:latin typeface="Calibri"/>
              <a:ea typeface="Calibri"/>
              <a:cs typeface="Calibri"/>
              <a:sym typeface="Calibri"/>
            </a:endParaRPr>
          </a:p>
        </p:txBody>
      </p:sp>
      <p:grpSp>
        <p:nvGrpSpPr>
          <p:cNvPr id="247" name="Google Shape;247;g11755f26315_1_34"/>
          <p:cNvGrpSpPr/>
          <p:nvPr/>
        </p:nvGrpSpPr>
        <p:grpSpPr>
          <a:xfrm>
            <a:off x="222025" y="6368600"/>
            <a:ext cx="10162400" cy="492600"/>
            <a:chOff x="222025" y="6368600"/>
            <a:chExt cx="10162400" cy="492600"/>
          </a:xfrm>
        </p:grpSpPr>
        <p:sp>
          <p:nvSpPr>
            <p:cNvPr id="248" name="Google Shape;248;g11755f26315_1_34"/>
            <p:cNvSpPr txBox="1"/>
            <p:nvPr/>
          </p:nvSpPr>
          <p:spPr>
            <a:xfrm>
              <a:off x="1195125" y="6368600"/>
              <a:ext cx="91893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000">
                  <a:solidFill>
                    <a:srgbClr val="333333"/>
                  </a:solidFill>
                  <a:highlight>
                    <a:srgbClr val="FFFFFF"/>
                  </a:highlight>
                  <a:latin typeface="Source Sans Pro"/>
                  <a:ea typeface="Source Sans Pro"/>
                  <a:cs typeface="Source Sans Pro"/>
                  <a:sym typeface="Source Sans Pro"/>
                </a:rPr>
                <a:t>This work © 2022 by </a:t>
              </a:r>
              <a:r>
                <a:rPr lang="en-US" sz="1000" u="sng">
                  <a:solidFill>
                    <a:schemeClr val="hlink"/>
                  </a:solidFill>
                  <a:highlight>
                    <a:srgbClr val="FFFFFF"/>
                  </a:highlight>
                  <a:latin typeface="Source Sans Pro"/>
                  <a:ea typeface="Source Sans Pro"/>
                  <a:cs typeface="Source Sans Pro"/>
                  <a:sym typeface="Source Sans Pro"/>
                  <a:hlinkClick r:id="rId4"/>
                </a:rPr>
                <a:t>Ariadne Labs</a:t>
              </a:r>
              <a:r>
                <a:rPr lang="en-US" sz="1000">
                  <a:solidFill>
                    <a:srgbClr val="333333"/>
                  </a:solidFill>
                  <a:highlight>
                    <a:srgbClr val="FFFFFF"/>
                  </a:highlight>
                  <a:latin typeface="Source Sans Pro"/>
                  <a:ea typeface="Source Sans Pro"/>
                  <a:cs typeface="Source Sans Pro"/>
                  <a:sym typeface="Source Sans Pro"/>
                </a:rPr>
                <a:t>,</a:t>
              </a:r>
              <a:r>
                <a:rPr lang="en-US" sz="1000">
                  <a:solidFill>
                    <a:srgbClr val="333333"/>
                  </a:solidFill>
                  <a:highlight>
                    <a:srgbClr val="FFFFFF"/>
                  </a:highlight>
                  <a:uFill>
                    <a:noFill/>
                  </a:uFill>
                  <a:latin typeface="Source Sans Pro"/>
                  <a:ea typeface="Source Sans Pro"/>
                  <a:cs typeface="Source Sans Pro"/>
                  <a:sym typeface="Source Sans Pro"/>
                  <a:hlinkClick r:id="rId5">
                    <a:extLst>
                      <a:ext uri="{A12FA001-AC4F-418D-AE19-62706E023703}">
                        <ahyp:hlinkClr val="tx"/>
                      </a:ext>
                    </a:extLst>
                  </a:hlinkClick>
                </a:rPr>
                <a:t> </a:t>
              </a:r>
              <a:r>
                <a:rPr lang="en-US" sz="1000" u="sng">
                  <a:solidFill>
                    <a:schemeClr val="hlink"/>
                  </a:solidFill>
                  <a:highlight>
                    <a:srgbClr val="FFFFFF"/>
                  </a:highlight>
                  <a:latin typeface="Source Sans Pro"/>
                  <a:ea typeface="Source Sans Pro"/>
                  <a:cs typeface="Source Sans Pro"/>
                  <a:sym typeface="Source Sans Pro"/>
                  <a:hlinkClick r:id="rId6"/>
                </a:rPr>
                <a:t>Institute for Healthcare Improvement</a:t>
              </a:r>
              <a:r>
                <a:rPr lang="en-US" sz="1000">
                  <a:solidFill>
                    <a:srgbClr val="333333"/>
                  </a:solidFill>
                  <a:highlight>
                    <a:srgbClr val="FFFFFF"/>
                  </a:highlight>
                  <a:latin typeface="Source Sans Pro"/>
                  <a:ea typeface="Source Sans Pro"/>
                  <a:cs typeface="Source Sans Pro"/>
                  <a:sym typeface="Source Sans Pro"/>
                </a:rPr>
                <a:t>, and</a:t>
              </a:r>
              <a:r>
                <a:rPr lang="en-US" sz="1000">
                  <a:solidFill>
                    <a:srgbClr val="333333"/>
                  </a:solidFill>
                  <a:highlight>
                    <a:srgbClr val="FFFFFF"/>
                  </a:highlight>
                  <a:uFill>
                    <a:noFill/>
                  </a:uFill>
                  <a:latin typeface="Source Sans Pro"/>
                  <a:ea typeface="Source Sans Pro"/>
                  <a:cs typeface="Source Sans Pro"/>
                  <a:sym typeface="Source Sans Pro"/>
                  <a:hlinkClick r:id="rId7">
                    <a:extLst>
                      <a:ext uri="{A12FA001-AC4F-418D-AE19-62706E023703}">
                        <ahyp:hlinkClr val="tx"/>
                      </a:ext>
                    </a:extLst>
                  </a:hlinkClick>
                </a:rPr>
                <a:t> </a:t>
              </a:r>
              <a:r>
                <a:rPr lang="en-US" sz="1000" u="sng">
                  <a:solidFill>
                    <a:schemeClr val="hlink"/>
                  </a:solidFill>
                  <a:highlight>
                    <a:srgbClr val="FFFFFF"/>
                  </a:highlight>
                  <a:latin typeface="Source Sans Pro"/>
                  <a:ea typeface="Source Sans Pro"/>
                  <a:cs typeface="Source Sans Pro"/>
                  <a:sym typeface="Source Sans Pro"/>
                  <a:hlinkClick r:id="rId8"/>
                </a:rPr>
                <a:t>University of Washington</a:t>
              </a:r>
              <a:r>
                <a:rPr lang="en-US" sz="1000">
                  <a:solidFill>
                    <a:srgbClr val="333333"/>
                  </a:solidFill>
                  <a:highlight>
                    <a:srgbClr val="FFFFFF"/>
                  </a:highlight>
                  <a:latin typeface="Source Sans Pro"/>
                  <a:ea typeface="Source Sans Pro"/>
                  <a:cs typeface="Source Sans Pro"/>
                  <a:sym typeface="Source Sans Pro"/>
                </a:rPr>
                <a:t> is licensed under Attribution-NonCommercial-NoDerivatives 4.0 International. To view a copy of this license, visit</a:t>
              </a:r>
              <a:r>
                <a:rPr lang="en-US" sz="1000">
                  <a:solidFill>
                    <a:srgbClr val="333333"/>
                  </a:solidFill>
                  <a:highlight>
                    <a:srgbClr val="FFFFFF"/>
                  </a:highlight>
                  <a:uFill>
                    <a:noFill/>
                  </a:uFill>
                  <a:latin typeface="Source Sans Pro"/>
                  <a:ea typeface="Source Sans Pro"/>
                  <a:cs typeface="Source Sans Pro"/>
                  <a:sym typeface="Source Sans Pro"/>
                  <a:hlinkClick r:id="rId9">
                    <a:extLst>
                      <a:ext uri="{A12FA001-AC4F-418D-AE19-62706E023703}">
                        <ahyp:hlinkClr val="tx"/>
                      </a:ext>
                    </a:extLst>
                  </a:hlinkClick>
                </a:rPr>
                <a:t> </a:t>
              </a:r>
              <a:r>
                <a:rPr lang="en-US" sz="1000" u="sng">
                  <a:solidFill>
                    <a:schemeClr val="hlink"/>
                  </a:solidFill>
                  <a:highlight>
                    <a:srgbClr val="FFFFFF"/>
                  </a:highlight>
                  <a:latin typeface="Source Sans Pro"/>
                  <a:ea typeface="Source Sans Pro"/>
                  <a:cs typeface="Source Sans Pro"/>
                  <a:sym typeface="Source Sans Pro"/>
                  <a:hlinkClick r:id="rId10"/>
                </a:rPr>
                <a:t>http://creativecommons.org/licenses/by-nc-nd/4.0/</a:t>
              </a:r>
              <a:endParaRPr/>
            </a:p>
          </p:txBody>
        </p:sp>
        <p:pic>
          <p:nvPicPr>
            <p:cNvPr id="249" name="Google Shape;249;g11755f26315_1_34"/>
            <p:cNvPicPr preferRelativeResize="0"/>
            <p:nvPr/>
          </p:nvPicPr>
          <p:blipFill>
            <a:blip r:embed="rId11">
              <a:alphaModFix/>
            </a:blip>
            <a:stretch>
              <a:fillRect/>
            </a:stretch>
          </p:blipFill>
          <p:spPr>
            <a:xfrm>
              <a:off x="222025" y="6446400"/>
              <a:ext cx="956590" cy="337000"/>
            </a:xfrm>
            <a:prstGeom prst="rect">
              <a:avLst/>
            </a:prstGeom>
            <a:noFill/>
            <a:ln>
              <a:noFill/>
            </a:ln>
          </p:spPr>
        </p:pic>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g11755f26315_1_119"/>
          <p:cNvSpPr txBox="1"/>
          <p:nvPr/>
        </p:nvSpPr>
        <p:spPr>
          <a:xfrm>
            <a:off x="75" y="20800"/>
            <a:ext cx="12192000" cy="5541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500"/>
              <a:buFont typeface="Arial"/>
              <a:buNone/>
            </a:pPr>
            <a:r>
              <a:rPr b="1" i="0" lang="en-US" sz="1500" u="none" cap="none" strike="noStrike">
                <a:solidFill>
                  <a:srgbClr val="155F7A"/>
                </a:solidFill>
                <a:latin typeface="Source Sans Pro"/>
                <a:ea typeface="Source Sans Pro"/>
                <a:cs typeface="Source Sans Pro"/>
                <a:sym typeface="Source Sans Pro"/>
              </a:rPr>
              <a:t>Pathway to Accountability, Compassion, and Transparency (PACT): Process Map</a:t>
            </a:r>
            <a:br>
              <a:rPr b="0" i="0" lang="en-US" sz="1500" u="none" cap="none" strike="noStrike">
                <a:solidFill>
                  <a:srgbClr val="155F7A"/>
                </a:solidFill>
                <a:latin typeface="Source Sans Pro"/>
                <a:ea typeface="Source Sans Pro"/>
                <a:cs typeface="Source Sans Pro"/>
                <a:sym typeface="Source Sans Pro"/>
              </a:rPr>
            </a:br>
            <a:r>
              <a:rPr b="0" i="1" lang="en-US" sz="1500" u="none" cap="none" strike="noStrike">
                <a:solidFill>
                  <a:srgbClr val="155F7A"/>
                </a:solidFill>
                <a:latin typeface="Source Sans Pro"/>
                <a:ea typeface="Source Sans Pro"/>
                <a:cs typeface="Source Sans Pro"/>
                <a:sym typeface="Source Sans Pro"/>
              </a:rPr>
              <a:t>A step-by-step map of the activities involved in responding to an harm event</a:t>
            </a:r>
            <a:endParaRPr b="0" i="1" sz="1500" u="none" cap="none" strike="noStrike">
              <a:solidFill>
                <a:srgbClr val="155F7A"/>
              </a:solidFill>
              <a:latin typeface="Source Sans Pro"/>
              <a:ea typeface="Source Sans Pro"/>
              <a:cs typeface="Source Sans Pro"/>
              <a:sym typeface="Source Sans Pro"/>
            </a:endParaRPr>
          </a:p>
        </p:txBody>
      </p:sp>
      <p:sp>
        <p:nvSpPr>
          <p:cNvPr id="256" name="Google Shape;256;g11755f26315_1_119"/>
          <p:cNvSpPr txBox="1"/>
          <p:nvPr/>
        </p:nvSpPr>
        <p:spPr>
          <a:xfrm>
            <a:off x="1900675" y="4169275"/>
            <a:ext cx="30000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aphicFrame>
        <p:nvGraphicFramePr>
          <p:cNvPr id="257" name="Google Shape;257;g11755f26315_1_119"/>
          <p:cNvGraphicFramePr/>
          <p:nvPr/>
        </p:nvGraphicFramePr>
        <p:xfrm>
          <a:off x="212550" y="775025"/>
          <a:ext cx="3000000" cy="3000000"/>
        </p:xfrm>
        <a:graphic>
          <a:graphicData uri="http://schemas.openxmlformats.org/drawingml/2006/table">
            <a:tbl>
              <a:tblPr bandRow="1">
                <a:noFill/>
                <a:tableStyleId>{CDB1FA6F-BAC9-4677-AC76-61AFB716A23B}</a:tableStyleId>
              </a:tblPr>
              <a:tblGrid>
                <a:gridCol w="2271675"/>
                <a:gridCol w="476100"/>
                <a:gridCol w="3177650"/>
                <a:gridCol w="1311625"/>
                <a:gridCol w="1555000"/>
                <a:gridCol w="473275"/>
                <a:gridCol w="2623225"/>
              </a:tblGrid>
              <a:tr h="479325">
                <a:tc gridSpan="2">
                  <a:txBody>
                    <a:bodyPr/>
                    <a:lstStyle/>
                    <a:p>
                      <a:pPr indent="0" lvl="0" marL="0" rtl="0" algn="ctr">
                        <a:spcBef>
                          <a:spcPts val="0"/>
                        </a:spcBef>
                        <a:spcAft>
                          <a:spcPts val="0"/>
                        </a:spcAft>
                        <a:buNone/>
                      </a:pPr>
                      <a:r>
                        <a:rPr b="1" lang="en-US" sz="1200">
                          <a:solidFill>
                            <a:srgbClr val="FFFFFF"/>
                          </a:solidFill>
                          <a:latin typeface="Source Sans Pro"/>
                          <a:ea typeface="Source Sans Pro"/>
                          <a:cs typeface="Source Sans Pro"/>
                          <a:sym typeface="Source Sans Pro"/>
                        </a:rPr>
                        <a:t>NAIC</a:t>
                      </a:r>
                      <a:endParaRPr b="1" sz="1200">
                        <a:solidFill>
                          <a:srgbClr val="FFFFFF"/>
                        </a:solidFill>
                        <a:latin typeface="Source Sans Pro"/>
                        <a:ea typeface="Source Sans Pro"/>
                        <a:cs typeface="Source Sans Pro"/>
                        <a:sym typeface="Source Sans Pro"/>
                      </a:endParaRPr>
                    </a:p>
                  </a:txBody>
                  <a:tcPr marT="9525" marB="9525" marR="9525" marL="9525">
                    <a:lnL cap="flat" cmpd="sng" w="12700">
                      <a:solidFill>
                        <a:srgbClr val="000000"/>
                      </a:solidFill>
                      <a:prstDash val="solid"/>
                      <a:round/>
                      <a:headEnd len="sm" w="sm" type="none"/>
                      <a:tailEnd len="sm" w="sm" type="none"/>
                    </a:lnL>
                    <a:lnR cap="flat" cmpd="sng">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000000"/>
                    </a:solidFill>
                  </a:tcPr>
                </a:tc>
                <a:tc hMerge="1"/>
                <a:tc>
                  <a:txBody>
                    <a:bodyPr/>
                    <a:lstStyle/>
                    <a:p>
                      <a:pPr indent="0" lvl="0" marL="0" rtl="0" algn="l">
                        <a:spcBef>
                          <a:spcPts val="0"/>
                        </a:spcBef>
                        <a:spcAft>
                          <a:spcPts val="0"/>
                        </a:spcAft>
                        <a:buNone/>
                      </a:pPr>
                      <a:r>
                        <a:rPr b="1" lang="en-US" sz="1200">
                          <a:solidFill>
                            <a:srgbClr val="FFFFFF"/>
                          </a:solidFill>
                          <a:latin typeface="Source Sans Pro"/>
                          <a:ea typeface="Source Sans Pro"/>
                          <a:cs typeface="Source Sans Pro"/>
                          <a:sym typeface="Source Sans Pro"/>
                        </a:rPr>
                        <a:t>AHRQ Patient Information Form (PIF) F2 (Element DE55 Extent of Harm)*</a:t>
                      </a:r>
                      <a:endParaRPr b="1" sz="1200">
                        <a:solidFill>
                          <a:srgbClr val="FFFFFF"/>
                        </a:solidFill>
                        <a:latin typeface="Source Sans Pro"/>
                        <a:ea typeface="Source Sans Pro"/>
                        <a:cs typeface="Source Sans Pro"/>
                        <a:sym typeface="Source Sans Pro"/>
                      </a:endParaRPr>
                    </a:p>
                  </a:txBody>
                  <a:tcPr marT="9525" marB="9525" marR="9525" marL="9525">
                    <a:lnL cap="flat" cmpd="sng">
                      <a:solidFill>
                        <a:srgbClr val="000000"/>
                      </a:solidFill>
                      <a:prstDash val="solid"/>
                      <a:round/>
                      <a:headEnd len="sm" w="sm" type="none"/>
                      <a:tailEnd len="sm" w="sm" type="none"/>
                    </a:lnL>
                    <a:lnR cap="flat" cmpd="sng">
                      <a:solidFill>
                        <a:srgbClr val="000000"/>
                      </a:solidFill>
                      <a:prstDash val="solid"/>
                      <a:round/>
                      <a:headEnd len="sm" w="sm" type="none"/>
                      <a:tailEnd len="sm" w="sm" type="none"/>
                    </a:lnR>
                    <a:lnT cap="flat" cmpd="sng">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000000"/>
                    </a:solidFill>
                  </a:tcPr>
                </a:tc>
                <a:tc gridSpan="2">
                  <a:txBody>
                    <a:bodyPr/>
                    <a:lstStyle/>
                    <a:p>
                      <a:pPr indent="0" lvl="0" marL="0" rtl="0" algn="l">
                        <a:spcBef>
                          <a:spcPts val="0"/>
                        </a:spcBef>
                        <a:spcAft>
                          <a:spcPts val="0"/>
                        </a:spcAft>
                        <a:buNone/>
                      </a:pPr>
                      <a:r>
                        <a:rPr b="1" lang="en-US" sz="1200">
                          <a:solidFill>
                            <a:srgbClr val="FFFFFF"/>
                          </a:solidFill>
                          <a:latin typeface="Source Sans Pro"/>
                          <a:ea typeface="Source Sans Pro"/>
                          <a:cs typeface="Source Sans Pro"/>
                          <a:sym typeface="Source Sans Pro"/>
                        </a:rPr>
                        <a:t>Military Health System Harm Scale Categories </a:t>
                      </a:r>
                      <a:endParaRPr b="1" sz="1200">
                        <a:solidFill>
                          <a:srgbClr val="FFFFFF"/>
                        </a:solidFill>
                        <a:latin typeface="Source Sans Pro"/>
                        <a:ea typeface="Source Sans Pro"/>
                        <a:cs typeface="Source Sans Pro"/>
                        <a:sym typeface="Source Sans Pro"/>
                      </a:endParaRPr>
                    </a:p>
                  </a:txBody>
                  <a:tcPr marT="9525" marB="9525" marR="9525" marL="9525">
                    <a:lnL cap="flat" cmpd="sng">
                      <a:solidFill>
                        <a:srgbClr val="000000"/>
                      </a:solidFill>
                      <a:prstDash val="solid"/>
                      <a:round/>
                      <a:headEnd len="sm" w="sm" type="none"/>
                      <a:tailEnd len="sm" w="sm" type="none"/>
                    </a:lnL>
                    <a:lnR cap="flat" cmpd="sng">
                      <a:solidFill>
                        <a:srgbClr val="000000"/>
                      </a:solidFill>
                      <a:prstDash val="solid"/>
                      <a:round/>
                      <a:headEnd len="sm" w="sm" type="none"/>
                      <a:tailEnd len="sm" w="sm" type="none"/>
                    </a:lnR>
                    <a:lnT cap="flat" cmpd="sng">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000000"/>
                    </a:solidFill>
                  </a:tcPr>
                </a:tc>
                <a:tc hMerge="1"/>
                <a:tc gridSpan="2">
                  <a:txBody>
                    <a:bodyPr/>
                    <a:lstStyle/>
                    <a:p>
                      <a:pPr indent="0" lvl="0" marL="0" rtl="0" algn="l">
                        <a:spcBef>
                          <a:spcPts val="0"/>
                        </a:spcBef>
                        <a:spcAft>
                          <a:spcPts val="0"/>
                        </a:spcAft>
                        <a:buNone/>
                      </a:pPr>
                      <a:r>
                        <a:rPr b="1" lang="en-US" sz="1200">
                          <a:solidFill>
                            <a:srgbClr val="FFFFFF"/>
                          </a:solidFill>
                          <a:latin typeface="Source Sans Pro"/>
                          <a:ea typeface="Source Sans Pro"/>
                          <a:cs typeface="Source Sans Pro"/>
                          <a:sym typeface="Source Sans Pro"/>
                        </a:rPr>
                        <a:t>Healthcare Associated Preventable Harm Level Classification </a:t>
                      </a:r>
                      <a:endParaRPr b="1" sz="1200">
                        <a:solidFill>
                          <a:srgbClr val="FFFFFF"/>
                        </a:solidFill>
                        <a:latin typeface="Source Sans Pro"/>
                        <a:ea typeface="Source Sans Pro"/>
                        <a:cs typeface="Source Sans Pro"/>
                        <a:sym typeface="Source Sans Pro"/>
                      </a:endParaRPr>
                    </a:p>
                  </a:txBody>
                  <a:tcPr marT="9525" marB="9525" marR="9525" marL="9525">
                    <a:lnL cap="flat" cmpd="sng">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000000"/>
                    </a:solidFill>
                  </a:tcPr>
                </a:tc>
                <a:tc hMerge="1"/>
              </a:tr>
              <a:tr h="940475">
                <a:tc>
                  <a:txBody>
                    <a:bodyPr/>
                    <a:lstStyle/>
                    <a:p>
                      <a:pPr indent="0" lvl="0" marL="0" rtl="0" algn="l">
                        <a:spcBef>
                          <a:spcPts val="0"/>
                        </a:spcBef>
                        <a:spcAft>
                          <a:spcPts val="0"/>
                        </a:spcAft>
                        <a:buNone/>
                      </a:pPr>
                      <a:r>
                        <a:rPr b="1" lang="en-US" sz="1100">
                          <a:latin typeface="Source Sans Pro"/>
                          <a:ea typeface="Source Sans Pro"/>
                          <a:cs typeface="Source Sans Pro"/>
                          <a:sym typeface="Source Sans Pro"/>
                        </a:rPr>
                        <a:t>Death</a:t>
                      </a:r>
                      <a:endParaRPr b="1" sz="1100">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b="1" lang="en-US" sz="1100">
                          <a:latin typeface="Source Sans Pro"/>
                          <a:ea typeface="Source Sans Pro"/>
                          <a:cs typeface="Source Sans Pro"/>
                          <a:sym typeface="Source Sans Pro"/>
                        </a:rPr>
                        <a:t>9</a:t>
                      </a:r>
                      <a:endParaRPr b="1" sz="1100">
                        <a:latin typeface="Source Sans Pro"/>
                        <a:ea typeface="Source Sans Pro"/>
                        <a:cs typeface="Source Sans Pro"/>
                        <a:sym typeface="Source Sans Pro"/>
                      </a:endParaRPr>
                    </a:p>
                  </a:txBody>
                  <a:tcPr marT="9525" marB="9525" marR="9525" marL="95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b="1" lang="en-US" sz="1100">
                          <a:solidFill>
                            <a:srgbClr val="262626"/>
                          </a:solidFill>
                          <a:latin typeface="Source Sans Pro"/>
                          <a:ea typeface="Source Sans Pro"/>
                          <a:cs typeface="Source Sans Pro"/>
                          <a:sym typeface="Source Sans Pro"/>
                        </a:rPr>
                        <a:t> </a:t>
                      </a:r>
                      <a:endParaRPr b="1" sz="1100">
                        <a:solidFill>
                          <a:srgbClr val="262626"/>
                        </a:solidFill>
                        <a:latin typeface="Source Sans Pro"/>
                        <a:ea typeface="Source Sans Pro"/>
                        <a:cs typeface="Source Sans Pro"/>
                        <a:sym typeface="Source Sans Pro"/>
                      </a:endParaRPr>
                    </a:p>
                  </a:txBody>
                  <a:tcPr marT="9525" marB="9525" marR="9525" marL="952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gridSpan="2">
                  <a:txBody>
                    <a:bodyPr/>
                    <a:lstStyle/>
                    <a:p>
                      <a:pPr indent="0" lvl="0" marL="0" rtl="0" algn="l">
                        <a:spcBef>
                          <a:spcPts val="0"/>
                        </a:spcBef>
                        <a:spcAft>
                          <a:spcPts val="0"/>
                        </a:spcAft>
                        <a:buNone/>
                      </a:pPr>
                      <a:r>
                        <a:rPr b="1" lang="en-US" sz="1100">
                          <a:solidFill>
                            <a:srgbClr val="262626"/>
                          </a:solidFill>
                          <a:latin typeface="Source Sans Pro"/>
                          <a:ea typeface="Source Sans Pro"/>
                          <a:cs typeface="Source Sans Pro"/>
                          <a:sym typeface="Source Sans Pro"/>
                        </a:rPr>
                        <a:t>Death</a:t>
                      </a:r>
                      <a:r>
                        <a:rPr lang="en-US" sz="1100">
                          <a:solidFill>
                            <a:srgbClr val="262626"/>
                          </a:solidFill>
                          <a:latin typeface="Source Sans Pro"/>
                          <a:ea typeface="Source Sans Pro"/>
                          <a:cs typeface="Source Sans Pro"/>
                          <a:sym typeface="Source Sans Pro"/>
                        </a:rPr>
                        <a:t> - Death at the time of the assessment. Severe Permanent Harm - Severe lifelong bodily or psychological injury or disfigurement that interferes significantly with the functional ability or quality of life. Prognosis at the time of assessment. </a:t>
                      </a:r>
                      <a:endParaRPr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hMerge="1"/>
                <a:tc gridSpan="2">
                  <a:txBody>
                    <a:bodyPr/>
                    <a:lstStyle/>
                    <a:p>
                      <a:pPr indent="0" lvl="0" marL="0" rtl="0" algn="l">
                        <a:spcBef>
                          <a:spcPts val="0"/>
                        </a:spcBef>
                        <a:spcAft>
                          <a:spcPts val="0"/>
                        </a:spcAft>
                        <a:buNone/>
                      </a:pPr>
                      <a:r>
                        <a:rPr b="1" lang="en-US" sz="1100">
                          <a:solidFill>
                            <a:srgbClr val="262626"/>
                          </a:solidFill>
                          <a:latin typeface="Source Sans Pro"/>
                          <a:ea typeface="Source Sans Pro"/>
                          <a:cs typeface="Source Sans Pro"/>
                          <a:sym typeface="Source Sans Pro"/>
                        </a:rPr>
                        <a:t>Death</a:t>
                      </a:r>
                      <a:r>
                        <a:rPr lang="en-US" sz="1100">
                          <a:solidFill>
                            <a:srgbClr val="262626"/>
                          </a:solidFill>
                          <a:latin typeface="Source Sans Pro"/>
                          <a:ea typeface="Source Sans Pro"/>
                          <a:cs typeface="Source Sans Pro"/>
                          <a:sym typeface="Source Sans Pro"/>
                        </a:rPr>
                        <a:t> - Unexpected death not related to the natural or expected course of the patient's illness or underlying condition. On balance of probabilities, was caused by or brought forward on the short term by the Incident. </a:t>
                      </a:r>
                      <a:endParaRPr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hMerge="1"/>
              </a:tr>
              <a:tr h="1402175">
                <a:tc>
                  <a:txBody>
                    <a:bodyPr/>
                    <a:lstStyle/>
                    <a:p>
                      <a:pPr indent="0" lvl="0" marL="0" rtl="0" algn="l">
                        <a:spcBef>
                          <a:spcPts val="0"/>
                        </a:spcBef>
                        <a:spcAft>
                          <a:spcPts val="0"/>
                        </a:spcAft>
                        <a:buNone/>
                      </a:pPr>
                      <a:r>
                        <a:rPr b="1" lang="en-US" sz="1100">
                          <a:solidFill>
                            <a:srgbClr val="262626"/>
                          </a:solidFill>
                          <a:latin typeface="Source Sans Pro"/>
                          <a:ea typeface="Source Sans Pro"/>
                          <a:cs typeface="Source Sans Pro"/>
                          <a:sym typeface="Source Sans Pro"/>
                        </a:rPr>
                        <a:t>Permanent Grave</a:t>
                      </a:r>
                      <a:r>
                        <a:rPr lang="en-US" sz="1100">
                          <a:solidFill>
                            <a:srgbClr val="262626"/>
                          </a:solidFill>
                          <a:latin typeface="Source Sans Pro"/>
                          <a:ea typeface="Source Sans Pro"/>
                          <a:cs typeface="Source Sans Pro"/>
                          <a:sym typeface="Source Sans Pro"/>
                        </a:rPr>
                        <a:t> - Quadriplegia, severe brain damage, lifelong care, or fatal prognosis</a:t>
                      </a:r>
                      <a:br>
                        <a:rPr lang="en-US" sz="1100">
                          <a:solidFill>
                            <a:srgbClr val="262626"/>
                          </a:solidFill>
                          <a:latin typeface="Source Sans Pro"/>
                          <a:ea typeface="Source Sans Pro"/>
                          <a:cs typeface="Source Sans Pro"/>
                          <a:sym typeface="Source Sans Pro"/>
                        </a:rPr>
                      </a:br>
                      <a:r>
                        <a:rPr b="1" lang="en-US" sz="1100">
                          <a:solidFill>
                            <a:srgbClr val="262626"/>
                          </a:solidFill>
                          <a:latin typeface="Source Sans Pro"/>
                          <a:ea typeface="Source Sans Pro"/>
                          <a:cs typeface="Source Sans Pro"/>
                          <a:sym typeface="Source Sans Pro"/>
                        </a:rPr>
                        <a:t>Permanent Major</a:t>
                      </a:r>
                      <a:r>
                        <a:rPr lang="en-US" sz="1100">
                          <a:solidFill>
                            <a:srgbClr val="262626"/>
                          </a:solidFill>
                          <a:latin typeface="Source Sans Pro"/>
                          <a:ea typeface="Source Sans Pro"/>
                          <a:cs typeface="Source Sans Pro"/>
                          <a:sym typeface="Source Sans Pro"/>
                        </a:rPr>
                        <a:t> - Paraplegia, blindness, loss of two limbs, brain damage</a:t>
                      </a:r>
                      <a:br>
                        <a:rPr lang="en-US" sz="1100">
                          <a:solidFill>
                            <a:srgbClr val="262626"/>
                          </a:solidFill>
                          <a:latin typeface="Source Sans Pro"/>
                          <a:ea typeface="Source Sans Pro"/>
                          <a:cs typeface="Source Sans Pro"/>
                          <a:sym typeface="Source Sans Pro"/>
                        </a:rPr>
                      </a:br>
                      <a:r>
                        <a:rPr b="1" lang="en-US" sz="1100">
                          <a:solidFill>
                            <a:srgbClr val="262626"/>
                          </a:solidFill>
                          <a:latin typeface="Source Sans Pro"/>
                          <a:ea typeface="Source Sans Pro"/>
                          <a:cs typeface="Source Sans Pro"/>
                          <a:sym typeface="Source Sans Pro"/>
                        </a:rPr>
                        <a:t>Permanent Significant</a:t>
                      </a:r>
                      <a:r>
                        <a:rPr lang="en-US" sz="1100">
                          <a:solidFill>
                            <a:srgbClr val="262626"/>
                          </a:solidFill>
                          <a:latin typeface="Source Sans Pro"/>
                          <a:ea typeface="Source Sans Pro"/>
                          <a:cs typeface="Source Sans Pro"/>
                          <a:sym typeface="Source Sans Pro"/>
                        </a:rPr>
                        <a:t> - deafness, loss of limb, loss of eye, loss of one kidney or lung</a:t>
                      </a:r>
                      <a:endParaRPr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US" sz="1100">
                          <a:latin typeface="Source Sans Pro"/>
                          <a:ea typeface="Source Sans Pro"/>
                          <a:cs typeface="Source Sans Pro"/>
                          <a:sym typeface="Source Sans Pro"/>
                        </a:rPr>
                        <a:t>8     7     6 </a:t>
                      </a:r>
                      <a:endParaRPr b="1" sz="1100">
                        <a:latin typeface="Source Sans Pro"/>
                        <a:ea typeface="Source Sans Pro"/>
                        <a:cs typeface="Source Sans Pro"/>
                        <a:sym typeface="Source Sans Pro"/>
                      </a:endParaRPr>
                    </a:p>
                  </a:txBody>
                  <a:tcPr marT="9525" marB="9525" marR="9525" marL="95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b="1" lang="en-US" sz="1100">
                          <a:solidFill>
                            <a:srgbClr val="262626"/>
                          </a:solidFill>
                          <a:latin typeface="Source Sans Pro"/>
                          <a:ea typeface="Source Sans Pro"/>
                          <a:cs typeface="Source Sans Pro"/>
                          <a:sym typeface="Source Sans Pro"/>
                        </a:rPr>
                        <a:t>Severe Harm</a:t>
                      </a:r>
                      <a:r>
                        <a:rPr lang="en-US" sz="1100">
                          <a:solidFill>
                            <a:srgbClr val="262626"/>
                          </a:solidFill>
                          <a:latin typeface="Source Sans Pro"/>
                          <a:ea typeface="Source Sans Pro"/>
                          <a:cs typeface="Source Sans Pro"/>
                          <a:sym typeface="Source Sans Pro"/>
                        </a:rPr>
                        <a:t>: Bodily or psychological injury (including pain or disfigurement) that interferes significantly with functional ability or quality of life. </a:t>
                      </a:r>
                      <a:endParaRPr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gridSpan="2">
                  <a:txBody>
                    <a:bodyPr/>
                    <a:lstStyle/>
                    <a:p>
                      <a:pPr indent="0" lvl="0" marL="0" rtl="0" algn="l">
                        <a:spcBef>
                          <a:spcPts val="0"/>
                        </a:spcBef>
                        <a:spcAft>
                          <a:spcPts val="0"/>
                        </a:spcAft>
                        <a:buNone/>
                      </a:pPr>
                      <a:r>
                        <a:rPr lang="en-US" sz="1100">
                          <a:latin typeface="Source Sans Pro"/>
                          <a:ea typeface="Source Sans Pro"/>
                          <a:cs typeface="Source Sans Pro"/>
                          <a:sym typeface="Source Sans Pro"/>
                        </a:rPr>
                        <a:t> </a:t>
                      </a:r>
                      <a:endParaRPr sz="1100">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hMerge="1"/>
                <a:tc gridSpan="2">
                  <a:txBody>
                    <a:bodyPr/>
                    <a:lstStyle/>
                    <a:p>
                      <a:pPr indent="0" lvl="0" marL="0" rtl="0" algn="l">
                        <a:spcBef>
                          <a:spcPts val="0"/>
                        </a:spcBef>
                        <a:spcAft>
                          <a:spcPts val="0"/>
                        </a:spcAft>
                        <a:buNone/>
                      </a:pPr>
                      <a:r>
                        <a:rPr b="1" lang="en-US" sz="1100">
                          <a:solidFill>
                            <a:srgbClr val="262626"/>
                          </a:solidFill>
                          <a:latin typeface="Source Sans Pro"/>
                          <a:ea typeface="Source Sans Pro"/>
                          <a:cs typeface="Source Sans Pro"/>
                          <a:sym typeface="Source Sans Pro"/>
                        </a:rPr>
                        <a:t>Severe (Permanent or Temporary Harm)</a:t>
                      </a:r>
                      <a:r>
                        <a:rPr lang="en-US" sz="1100">
                          <a:solidFill>
                            <a:srgbClr val="262626"/>
                          </a:solidFill>
                          <a:latin typeface="Source Sans Pro"/>
                          <a:ea typeface="Source Sans Pro"/>
                          <a:cs typeface="Source Sans Pro"/>
                          <a:sym typeface="Source Sans Pro"/>
                        </a:rPr>
                        <a:t> - Patient outcome is systematic, requiring life-saving intervention or major medical-surgical intervention, shortening life expectancy or causing major, permanent or temporary harm or loss of function</a:t>
                      </a:r>
                      <a:endParaRPr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hMerge="1"/>
              </a:tr>
              <a:tr h="940475">
                <a:tc>
                  <a:txBody>
                    <a:bodyPr/>
                    <a:lstStyle/>
                    <a:p>
                      <a:pPr indent="0" lvl="0" marL="0" rtl="0" algn="l">
                        <a:spcBef>
                          <a:spcPts val="0"/>
                        </a:spcBef>
                        <a:spcAft>
                          <a:spcPts val="0"/>
                        </a:spcAft>
                        <a:buNone/>
                      </a:pPr>
                      <a:r>
                        <a:rPr b="1" lang="en-US" sz="1100">
                          <a:solidFill>
                            <a:srgbClr val="262626"/>
                          </a:solidFill>
                          <a:latin typeface="Source Sans Pro"/>
                          <a:ea typeface="Source Sans Pro"/>
                          <a:cs typeface="Source Sans Pro"/>
                          <a:sym typeface="Source Sans Pro"/>
                        </a:rPr>
                        <a:t>Permanent Minor</a:t>
                      </a:r>
                      <a:r>
                        <a:rPr lang="en-US" sz="1100">
                          <a:solidFill>
                            <a:srgbClr val="262626"/>
                          </a:solidFill>
                          <a:latin typeface="Source Sans Pro"/>
                          <a:ea typeface="Source Sans Pro"/>
                          <a:cs typeface="Source Sans Pro"/>
                          <a:sym typeface="Source Sans Pro"/>
                        </a:rPr>
                        <a:t> - loss of fingers, loss or damage to organs, includes non-disabling injuries</a:t>
                      </a:r>
                      <a:br>
                        <a:rPr lang="en-US" sz="1100">
                          <a:solidFill>
                            <a:srgbClr val="262626"/>
                          </a:solidFill>
                          <a:latin typeface="Source Sans Pro"/>
                          <a:ea typeface="Source Sans Pro"/>
                          <a:cs typeface="Source Sans Pro"/>
                          <a:sym typeface="Source Sans Pro"/>
                        </a:rPr>
                      </a:br>
                      <a:r>
                        <a:rPr b="1" lang="en-US" sz="1100">
                          <a:solidFill>
                            <a:srgbClr val="262626"/>
                          </a:solidFill>
                          <a:latin typeface="Source Sans Pro"/>
                          <a:ea typeface="Source Sans Pro"/>
                          <a:cs typeface="Source Sans Pro"/>
                          <a:sym typeface="Source Sans Pro"/>
                        </a:rPr>
                        <a:t>Temporary Major</a:t>
                      </a:r>
                      <a:r>
                        <a:rPr lang="en-US" sz="1100">
                          <a:solidFill>
                            <a:srgbClr val="262626"/>
                          </a:solidFill>
                          <a:latin typeface="Source Sans Pro"/>
                          <a:ea typeface="Source Sans Pro"/>
                          <a:cs typeface="Source Sans Pro"/>
                          <a:sym typeface="Source Sans Pro"/>
                        </a:rPr>
                        <a:t> - Burns, surgical materials left in patient, drug side effect, recovery delayed</a:t>
                      </a:r>
                      <a:endParaRPr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US" sz="1100">
                          <a:latin typeface="Source Sans Pro"/>
                          <a:ea typeface="Source Sans Pro"/>
                          <a:cs typeface="Source Sans Pro"/>
                          <a:sym typeface="Source Sans Pro"/>
                        </a:rPr>
                        <a:t>5      4      </a:t>
                      </a:r>
                      <a:endParaRPr b="1" sz="1100">
                        <a:latin typeface="Source Sans Pro"/>
                        <a:ea typeface="Source Sans Pro"/>
                        <a:cs typeface="Source Sans Pro"/>
                        <a:sym typeface="Source Sans Pro"/>
                      </a:endParaRPr>
                    </a:p>
                  </a:txBody>
                  <a:tcPr marT="9525" marB="9525" marR="9525" marL="95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b="1" lang="en-US" sz="1100">
                          <a:solidFill>
                            <a:srgbClr val="262626"/>
                          </a:solidFill>
                          <a:latin typeface="Source Sans Pro"/>
                          <a:ea typeface="Source Sans Pro"/>
                          <a:cs typeface="Source Sans Pro"/>
                          <a:sym typeface="Source Sans Pro"/>
                        </a:rPr>
                        <a:t>Moderate Harm</a:t>
                      </a:r>
                      <a:r>
                        <a:rPr lang="en-US" sz="1100">
                          <a:solidFill>
                            <a:srgbClr val="262626"/>
                          </a:solidFill>
                          <a:latin typeface="Source Sans Pro"/>
                          <a:ea typeface="Source Sans Pro"/>
                          <a:cs typeface="Source Sans Pro"/>
                          <a:sym typeface="Source Sans Pro"/>
                        </a:rPr>
                        <a:t>: Bodily or psychological injury adversely affecting functional ability or quality of life, but not at the level of severe harm. </a:t>
                      </a:r>
                      <a:endParaRPr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gridSpan="2">
                  <a:txBody>
                    <a:bodyPr/>
                    <a:lstStyle/>
                    <a:p>
                      <a:pPr indent="0" lvl="0" marL="0" rtl="0" algn="l">
                        <a:spcBef>
                          <a:spcPts val="0"/>
                        </a:spcBef>
                        <a:spcAft>
                          <a:spcPts val="0"/>
                        </a:spcAft>
                        <a:buNone/>
                      </a:pPr>
                      <a:r>
                        <a:rPr b="1" lang="en-US" sz="1100">
                          <a:solidFill>
                            <a:srgbClr val="262626"/>
                          </a:solidFill>
                          <a:latin typeface="Source Sans Pro"/>
                          <a:ea typeface="Source Sans Pro"/>
                          <a:cs typeface="Source Sans Pro"/>
                          <a:sym typeface="Source Sans Pro"/>
                        </a:rPr>
                        <a:t>Permanent Harm -</a:t>
                      </a:r>
                      <a:r>
                        <a:rPr lang="en-US" sz="1100">
                          <a:solidFill>
                            <a:srgbClr val="262626"/>
                          </a:solidFill>
                          <a:latin typeface="Source Sans Pro"/>
                          <a:ea typeface="Source Sans Pro"/>
                          <a:cs typeface="Source Sans Pro"/>
                          <a:sym typeface="Source Sans Pro"/>
                        </a:rPr>
                        <a:t> Lifelong bodily or psychological injury or increased susceptibility to disease. Prognosis at the time of assessment. </a:t>
                      </a:r>
                      <a:endParaRPr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hMerge="1"/>
                <a:tc gridSpan="2">
                  <a:txBody>
                    <a:bodyPr/>
                    <a:lstStyle/>
                    <a:p>
                      <a:pPr indent="0" lvl="0" marL="0" rtl="0" algn="l">
                        <a:spcBef>
                          <a:spcPts val="0"/>
                        </a:spcBef>
                        <a:spcAft>
                          <a:spcPts val="0"/>
                        </a:spcAft>
                        <a:buNone/>
                      </a:pPr>
                      <a:r>
                        <a:rPr b="1" lang="en-US" sz="1100">
                          <a:solidFill>
                            <a:srgbClr val="262626"/>
                          </a:solidFill>
                          <a:latin typeface="Source Sans Pro"/>
                          <a:ea typeface="Source Sans Pro"/>
                          <a:cs typeface="Source Sans Pro"/>
                          <a:sym typeface="Source Sans Pro"/>
                        </a:rPr>
                        <a:t>Moderate (Permanent or Temporary Harm)</a:t>
                      </a:r>
                      <a:r>
                        <a:rPr lang="en-US" sz="1100">
                          <a:solidFill>
                            <a:srgbClr val="262626"/>
                          </a:solidFill>
                          <a:latin typeface="Source Sans Pro"/>
                          <a:ea typeface="Source Sans Pro"/>
                          <a:cs typeface="Source Sans Pro"/>
                          <a:sym typeface="Source Sans Pro"/>
                        </a:rPr>
                        <a:t> - Patient outcome is systematic, requiring intervention (e.q. additional therapeutic treatment), an increased length of stay, or causing permanent or temporary harm, or loss of function. </a:t>
                      </a:r>
                      <a:endParaRPr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hMerge="1"/>
              </a:tr>
              <a:tr h="1248275">
                <a:tc>
                  <a:txBody>
                    <a:bodyPr/>
                    <a:lstStyle/>
                    <a:p>
                      <a:pPr indent="0" lvl="0" marL="0" rtl="0" algn="l">
                        <a:spcBef>
                          <a:spcPts val="0"/>
                        </a:spcBef>
                        <a:spcAft>
                          <a:spcPts val="0"/>
                        </a:spcAft>
                        <a:buNone/>
                      </a:pPr>
                      <a:r>
                        <a:rPr b="1" lang="en-US" sz="1100">
                          <a:solidFill>
                            <a:srgbClr val="262626"/>
                          </a:solidFill>
                          <a:latin typeface="Source Sans Pro"/>
                          <a:ea typeface="Source Sans Pro"/>
                          <a:cs typeface="Source Sans Pro"/>
                          <a:sym typeface="Source Sans Pro"/>
                        </a:rPr>
                        <a:t>Temporary Minor </a:t>
                      </a:r>
                      <a:r>
                        <a:rPr lang="en-US" sz="1100">
                          <a:solidFill>
                            <a:srgbClr val="262626"/>
                          </a:solidFill>
                          <a:latin typeface="Source Sans Pro"/>
                          <a:ea typeface="Source Sans Pro"/>
                          <a:cs typeface="Source Sans Pro"/>
                          <a:sym typeface="Source Sans Pro"/>
                        </a:rPr>
                        <a:t>- Infections, fractures, miss fractures, recovery delayed</a:t>
                      </a:r>
                      <a:endParaRPr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US" sz="1100">
                          <a:latin typeface="Source Sans Pro"/>
                          <a:ea typeface="Source Sans Pro"/>
                          <a:cs typeface="Source Sans Pro"/>
                          <a:sym typeface="Source Sans Pro"/>
                        </a:rPr>
                        <a:t>3</a:t>
                      </a:r>
                      <a:endParaRPr b="1" sz="1100">
                        <a:latin typeface="Source Sans Pro"/>
                        <a:ea typeface="Source Sans Pro"/>
                        <a:cs typeface="Source Sans Pro"/>
                        <a:sym typeface="Source Sans Pro"/>
                      </a:endParaRPr>
                    </a:p>
                  </a:txBody>
                  <a:tcPr marT="9525" marB="9525" marR="9525" marL="95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b="1" lang="en-US" sz="1100">
                          <a:solidFill>
                            <a:srgbClr val="262626"/>
                          </a:solidFill>
                          <a:latin typeface="Source Sans Pro"/>
                          <a:ea typeface="Source Sans Pro"/>
                          <a:cs typeface="Source Sans Pro"/>
                          <a:sym typeface="Source Sans Pro"/>
                        </a:rPr>
                        <a:t>Mild Harm</a:t>
                      </a:r>
                      <a:r>
                        <a:rPr lang="en-US" sz="1100">
                          <a:solidFill>
                            <a:srgbClr val="262626"/>
                          </a:solidFill>
                          <a:latin typeface="Source Sans Pro"/>
                          <a:ea typeface="Source Sans Pro"/>
                          <a:cs typeface="Source Sans Pro"/>
                          <a:sym typeface="Source Sans Pro"/>
                        </a:rPr>
                        <a:t>: Bodily or psychological injury resulting in minimal symptoms or loss of function, or injury limited to additional treatment, monitoring, and/or increased length of stay. </a:t>
                      </a:r>
                      <a:endParaRPr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gridSpan="2">
                  <a:txBody>
                    <a:bodyPr/>
                    <a:lstStyle/>
                    <a:p>
                      <a:pPr indent="0" lvl="0" marL="0" rtl="0" algn="l">
                        <a:spcBef>
                          <a:spcPts val="0"/>
                        </a:spcBef>
                        <a:spcAft>
                          <a:spcPts val="0"/>
                        </a:spcAft>
                        <a:buNone/>
                      </a:pPr>
                      <a:r>
                        <a:rPr b="1" lang="en-US" sz="1100">
                          <a:solidFill>
                            <a:srgbClr val="262626"/>
                          </a:solidFill>
                          <a:latin typeface="Source Sans Pro"/>
                          <a:ea typeface="Source Sans Pro"/>
                          <a:cs typeface="Source Sans Pro"/>
                          <a:sym typeface="Source Sans Pro"/>
                        </a:rPr>
                        <a:t>Temporary Harm</a:t>
                      </a:r>
                      <a:r>
                        <a:rPr lang="en-US" sz="1100">
                          <a:solidFill>
                            <a:srgbClr val="262626"/>
                          </a:solidFill>
                          <a:latin typeface="Source Sans Pro"/>
                          <a:ea typeface="Source Sans Pro"/>
                          <a:cs typeface="Source Sans Pro"/>
                          <a:sym typeface="Source Sans Pro"/>
                        </a:rPr>
                        <a:t> - Bodily or psychological injury, but likely not permanent. Prognosis at the time of assessment. Additional Treatment - Injury limited to additional intervention during admission or encounter or increased length of stay, but no other injury.  Treatment since discovery, or expected treatment in future as a direct result of event. </a:t>
                      </a:r>
                      <a:endParaRPr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hMerge="1"/>
                <a:tc gridSpan="2">
                  <a:txBody>
                    <a:bodyPr/>
                    <a:lstStyle/>
                    <a:p>
                      <a:pPr indent="0" lvl="0" marL="0" rtl="0" algn="l">
                        <a:spcBef>
                          <a:spcPts val="0"/>
                        </a:spcBef>
                        <a:spcAft>
                          <a:spcPts val="0"/>
                        </a:spcAft>
                        <a:buNone/>
                      </a:pPr>
                      <a:r>
                        <a:rPr b="1" lang="en-US" sz="1100">
                          <a:solidFill>
                            <a:srgbClr val="262626"/>
                          </a:solidFill>
                          <a:latin typeface="Source Sans Pro"/>
                          <a:ea typeface="Source Sans Pro"/>
                          <a:cs typeface="Source Sans Pro"/>
                          <a:sym typeface="Source Sans Pro"/>
                        </a:rPr>
                        <a:t>Mild (Temporary Harm or None)</a:t>
                      </a:r>
                      <a:r>
                        <a:rPr lang="en-US" sz="1100">
                          <a:solidFill>
                            <a:srgbClr val="262626"/>
                          </a:solidFill>
                          <a:latin typeface="Source Sans Pro"/>
                          <a:ea typeface="Source Sans Pro"/>
                          <a:cs typeface="Source Sans Pro"/>
                          <a:sym typeface="Source Sans Pro"/>
                        </a:rPr>
                        <a:t> - Patient outcome is symptomatic, symptoms are mild, loss of function or harm is minimal or intermediate but short-term and minimal or no intervention (e.g., extra observation, investigation, review, or minor treatment), is required.</a:t>
                      </a:r>
                      <a:endParaRPr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hMerge="1"/>
              </a:tr>
            </a:tbl>
          </a:graphicData>
        </a:graphic>
      </p:graphicFrame>
      <p:sp>
        <p:nvSpPr>
          <p:cNvPr id="258" name="Google Shape;258;g11755f26315_1_119"/>
          <p:cNvSpPr txBox="1"/>
          <p:nvPr/>
        </p:nvSpPr>
        <p:spPr>
          <a:xfrm>
            <a:off x="10138150" y="91350"/>
            <a:ext cx="1962900" cy="369300"/>
          </a:xfrm>
          <a:prstGeom prst="rect">
            <a:avLst/>
          </a:prstGeom>
          <a:solidFill>
            <a:srgbClr val="155F7A"/>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US" sz="1200">
                <a:solidFill>
                  <a:schemeClr val="lt1"/>
                </a:solidFill>
                <a:latin typeface="Source Sans Pro"/>
                <a:ea typeface="Source Sans Pro"/>
                <a:cs typeface="Source Sans Pro"/>
                <a:sym typeface="Source Sans Pro"/>
              </a:rPr>
              <a:t>HARM EVENT CROSSWALK </a:t>
            </a:r>
            <a:endParaRPr b="1" sz="1200">
              <a:solidFill>
                <a:schemeClr val="lt1"/>
              </a:solidFill>
              <a:latin typeface="Source Sans Pro"/>
              <a:ea typeface="Source Sans Pro"/>
              <a:cs typeface="Source Sans Pro"/>
              <a:sym typeface="Source Sans Pro"/>
            </a:endParaRPr>
          </a:p>
        </p:txBody>
      </p:sp>
      <p:pic>
        <p:nvPicPr>
          <p:cNvPr id="259" name="Google Shape;259;g11755f26315_1_119"/>
          <p:cNvPicPr preferRelativeResize="0"/>
          <p:nvPr/>
        </p:nvPicPr>
        <p:blipFill>
          <a:blip r:embed="rId3">
            <a:alphaModFix/>
          </a:blip>
          <a:stretch>
            <a:fillRect/>
          </a:stretch>
        </p:blipFill>
        <p:spPr>
          <a:xfrm>
            <a:off x="10384275" y="6447576"/>
            <a:ext cx="1738526" cy="400200"/>
          </a:xfrm>
          <a:prstGeom prst="rect">
            <a:avLst/>
          </a:prstGeom>
          <a:noFill/>
          <a:ln>
            <a:noFill/>
          </a:ln>
        </p:spPr>
      </p:pic>
      <p:grpSp>
        <p:nvGrpSpPr>
          <p:cNvPr id="260" name="Google Shape;260;g11755f26315_1_119"/>
          <p:cNvGrpSpPr/>
          <p:nvPr/>
        </p:nvGrpSpPr>
        <p:grpSpPr>
          <a:xfrm>
            <a:off x="222025" y="6368600"/>
            <a:ext cx="10162400" cy="492600"/>
            <a:chOff x="222025" y="6368600"/>
            <a:chExt cx="10162400" cy="492600"/>
          </a:xfrm>
        </p:grpSpPr>
        <p:sp>
          <p:nvSpPr>
            <p:cNvPr id="261" name="Google Shape;261;g11755f26315_1_119"/>
            <p:cNvSpPr txBox="1"/>
            <p:nvPr/>
          </p:nvSpPr>
          <p:spPr>
            <a:xfrm>
              <a:off x="1195125" y="6368600"/>
              <a:ext cx="91893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000">
                  <a:solidFill>
                    <a:srgbClr val="333333"/>
                  </a:solidFill>
                  <a:highlight>
                    <a:srgbClr val="FFFFFF"/>
                  </a:highlight>
                  <a:latin typeface="Source Sans Pro"/>
                  <a:ea typeface="Source Sans Pro"/>
                  <a:cs typeface="Source Sans Pro"/>
                  <a:sym typeface="Source Sans Pro"/>
                </a:rPr>
                <a:t>This work © 2022 by </a:t>
              </a:r>
              <a:r>
                <a:rPr lang="en-US" sz="1000" u="sng">
                  <a:solidFill>
                    <a:schemeClr val="hlink"/>
                  </a:solidFill>
                  <a:highlight>
                    <a:srgbClr val="FFFFFF"/>
                  </a:highlight>
                  <a:latin typeface="Source Sans Pro"/>
                  <a:ea typeface="Source Sans Pro"/>
                  <a:cs typeface="Source Sans Pro"/>
                  <a:sym typeface="Source Sans Pro"/>
                  <a:hlinkClick r:id="rId4"/>
                </a:rPr>
                <a:t>Ariadne Labs</a:t>
              </a:r>
              <a:r>
                <a:rPr lang="en-US" sz="1000">
                  <a:solidFill>
                    <a:srgbClr val="333333"/>
                  </a:solidFill>
                  <a:highlight>
                    <a:srgbClr val="FFFFFF"/>
                  </a:highlight>
                  <a:latin typeface="Source Sans Pro"/>
                  <a:ea typeface="Source Sans Pro"/>
                  <a:cs typeface="Source Sans Pro"/>
                  <a:sym typeface="Source Sans Pro"/>
                </a:rPr>
                <a:t>,</a:t>
              </a:r>
              <a:r>
                <a:rPr lang="en-US" sz="1000">
                  <a:solidFill>
                    <a:srgbClr val="333333"/>
                  </a:solidFill>
                  <a:highlight>
                    <a:srgbClr val="FFFFFF"/>
                  </a:highlight>
                  <a:uFill>
                    <a:noFill/>
                  </a:uFill>
                  <a:latin typeface="Source Sans Pro"/>
                  <a:ea typeface="Source Sans Pro"/>
                  <a:cs typeface="Source Sans Pro"/>
                  <a:sym typeface="Source Sans Pro"/>
                  <a:hlinkClick r:id="rId5">
                    <a:extLst>
                      <a:ext uri="{A12FA001-AC4F-418D-AE19-62706E023703}">
                        <ahyp:hlinkClr val="tx"/>
                      </a:ext>
                    </a:extLst>
                  </a:hlinkClick>
                </a:rPr>
                <a:t> </a:t>
              </a:r>
              <a:r>
                <a:rPr lang="en-US" sz="1000" u="sng">
                  <a:solidFill>
                    <a:schemeClr val="hlink"/>
                  </a:solidFill>
                  <a:highlight>
                    <a:srgbClr val="FFFFFF"/>
                  </a:highlight>
                  <a:latin typeface="Source Sans Pro"/>
                  <a:ea typeface="Source Sans Pro"/>
                  <a:cs typeface="Source Sans Pro"/>
                  <a:sym typeface="Source Sans Pro"/>
                  <a:hlinkClick r:id="rId6"/>
                </a:rPr>
                <a:t>Institute for Healthcare Improvement</a:t>
              </a:r>
              <a:r>
                <a:rPr lang="en-US" sz="1000">
                  <a:solidFill>
                    <a:srgbClr val="333333"/>
                  </a:solidFill>
                  <a:highlight>
                    <a:srgbClr val="FFFFFF"/>
                  </a:highlight>
                  <a:latin typeface="Source Sans Pro"/>
                  <a:ea typeface="Source Sans Pro"/>
                  <a:cs typeface="Source Sans Pro"/>
                  <a:sym typeface="Source Sans Pro"/>
                </a:rPr>
                <a:t>, and</a:t>
              </a:r>
              <a:r>
                <a:rPr lang="en-US" sz="1000">
                  <a:solidFill>
                    <a:srgbClr val="333333"/>
                  </a:solidFill>
                  <a:highlight>
                    <a:srgbClr val="FFFFFF"/>
                  </a:highlight>
                  <a:uFill>
                    <a:noFill/>
                  </a:uFill>
                  <a:latin typeface="Source Sans Pro"/>
                  <a:ea typeface="Source Sans Pro"/>
                  <a:cs typeface="Source Sans Pro"/>
                  <a:sym typeface="Source Sans Pro"/>
                  <a:hlinkClick r:id="rId7">
                    <a:extLst>
                      <a:ext uri="{A12FA001-AC4F-418D-AE19-62706E023703}">
                        <ahyp:hlinkClr val="tx"/>
                      </a:ext>
                    </a:extLst>
                  </a:hlinkClick>
                </a:rPr>
                <a:t> </a:t>
              </a:r>
              <a:r>
                <a:rPr lang="en-US" sz="1000" u="sng">
                  <a:solidFill>
                    <a:schemeClr val="hlink"/>
                  </a:solidFill>
                  <a:highlight>
                    <a:srgbClr val="FFFFFF"/>
                  </a:highlight>
                  <a:latin typeface="Source Sans Pro"/>
                  <a:ea typeface="Source Sans Pro"/>
                  <a:cs typeface="Source Sans Pro"/>
                  <a:sym typeface="Source Sans Pro"/>
                  <a:hlinkClick r:id="rId8"/>
                </a:rPr>
                <a:t>University of Washington</a:t>
              </a:r>
              <a:r>
                <a:rPr lang="en-US" sz="1000">
                  <a:solidFill>
                    <a:srgbClr val="333333"/>
                  </a:solidFill>
                  <a:highlight>
                    <a:srgbClr val="FFFFFF"/>
                  </a:highlight>
                  <a:latin typeface="Source Sans Pro"/>
                  <a:ea typeface="Source Sans Pro"/>
                  <a:cs typeface="Source Sans Pro"/>
                  <a:sym typeface="Source Sans Pro"/>
                </a:rPr>
                <a:t> is licensed under Attribution-NonCommercial-NoDerivatives 4.0 International. To view a copy of this license, visit</a:t>
              </a:r>
              <a:r>
                <a:rPr lang="en-US" sz="1000">
                  <a:solidFill>
                    <a:srgbClr val="333333"/>
                  </a:solidFill>
                  <a:highlight>
                    <a:srgbClr val="FFFFFF"/>
                  </a:highlight>
                  <a:uFill>
                    <a:noFill/>
                  </a:uFill>
                  <a:latin typeface="Source Sans Pro"/>
                  <a:ea typeface="Source Sans Pro"/>
                  <a:cs typeface="Source Sans Pro"/>
                  <a:sym typeface="Source Sans Pro"/>
                  <a:hlinkClick r:id="rId9">
                    <a:extLst>
                      <a:ext uri="{A12FA001-AC4F-418D-AE19-62706E023703}">
                        <ahyp:hlinkClr val="tx"/>
                      </a:ext>
                    </a:extLst>
                  </a:hlinkClick>
                </a:rPr>
                <a:t> </a:t>
              </a:r>
              <a:r>
                <a:rPr lang="en-US" sz="1000" u="sng">
                  <a:solidFill>
                    <a:schemeClr val="hlink"/>
                  </a:solidFill>
                  <a:highlight>
                    <a:srgbClr val="FFFFFF"/>
                  </a:highlight>
                  <a:latin typeface="Source Sans Pro"/>
                  <a:ea typeface="Source Sans Pro"/>
                  <a:cs typeface="Source Sans Pro"/>
                  <a:sym typeface="Source Sans Pro"/>
                  <a:hlinkClick r:id="rId10"/>
                </a:rPr>
                <a:t>http://creativecommons.org/licenses/by-nc-nd/4.0/</a:t>
              </a:r>
              <a:endParaRPr/>
            </a:p>
          </p:txBody>
        </p:sp>
        <p:pic>
          <p:nvPicPr>
            <p:cNvPr id="262" name="Google Shape;262;g11755f26315_1_119"/>
            <p:cNvPicPr preferRelativeResize="0"/>
            <p:nvPr/>
          </p:nvPicPr>
          <p:blipFill>
            <a:blip r:embed="rId11">
              <a:alphaModFix/>
            </a:blip>
            <a:stretch>
              <a:fillRect/>
            </a:stretch>
          </p:blipFill>
          <p:spPr>
            <a:xfrm>
              <a:off x="222025" y="6446400"/>
              <a:ext cx="956590" cy="337000"/>
            </a:xfrm>
            <a:prstGeom prst="rect">
              <a:avLst/>
            </a:prstGeom>
            <a:noFill/>
            <a:ln>
              <a:noFill/>
            </a:ln>
          </p:spPr>
        </p:pic>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g11755f26315_1_111"/>
          <p:cNvSpPr txBox="1"/>
          <p:nvPr/>
        </p:nvSpPr>
        <p:spPr>
          <a:xfrm>
            <a:off x="75" y="20800"/>
            <a:ext cx="12192000" cy="5541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500"/>
              <a:buFont typeface="Arial"/>
              <a:buNone/>
            </a:pPr>
            <a:r>
              <a:rPr b="1" i="0" lang="en-US" sz="1500" u="none" cap="none" strike="noStrike">
                <a:solidFill>
                  <a:srgbClr val="155F7A"/>
                </a:solidFill>
                <a:latin typeface="Source Sans Pro"/>
                <a:ea typeface="Source Sans Pro"/>
                <a:cs typeface="Source Sans Pro"/>
                <a:sym typeface="Source Sans Pro"/>
              </a:rPr>
              <a:t>Pathway to Accountability, Compassion, and Transparency (PACT): Process Map</a:t>
            </a:r>
            <a:br>
              <a:rPr b="0" i="0" lang="en-US" sz="1500" u="none" cap="none" strike="noStrike">
                <a:solidFill>
                  <a:srgbClr val="155F7A"/>
                </a:solidFill>
                <a:latin typeface="Source Sans Pro"/>
                <a:ea typeface="Source Sans Pro"/>
                <a:cs typeface="Source Sans Pro"/>
                <a:sym typeface="Source Sans Pro"/>
              </a:rPr>
            </a:br>
            <a:r>
              <a:rPr b="0" i="1" lang="en-US" sz="1500" u="none" cap="none" strike="noStrike">
                <a:solidFill>
                  <a:srgbClr val="155F7A"/>
                </a:solidFill>
                <a:latin typeface="Source Sans Pro"/>
                <a:ea typeface="Source Sans Pro"/>
                <a:cs typeface="Source Sans Pro"/>
                <a:sym typeface="Source Sans Pro"/>
              </a:rPr>
              <a:t>A step-by-step map of the activities involved in responding to an harm event</a:t>
            </a:r>
            <a:endParaRPr b="0" i="1" sz="1500" u="none" cap="none" strike="noStrike">
              <a:solidFill>
                <a:srgbClr val="155F7A"/>
              </a:solidFill>
              <a:latin typeface="Source Sans Pro"/>
              <a:ea typeface="Source Sans Pro"/>
              <a:cs typeface="Source Sans Pro"/>
              <a:sym typeface="Source Sans Pro"/>
            </a:endParaRPr>
          </a:p>
        </p:txBody>
      </p:sp>
      <p:sp>
        <p:nvSpPr>
          <p:cNvPr id="269" name="Google Shape;269;g11755f26315_1_111"/>
          <p:cNvSpPr txBox="1"/>
          <p:nvPr/>
        </p:nvSpPr>
        <p:spPr>
          <a:xfrm>
            <a:off x="1900675" y="4169275"/>
            <a:ext cx="30000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aphicFrame>
        <p:nvGraphicFramePr>
          <p:cNvPr id="270" name="Google Shape;270;g11755f26315_1_111"/>
          <p:cNvGraphicFramePr/>
          <p:nvPr/>
        </p:nvGraphicFramePr>
        <p:xfrm>
          <a:off x="212550" y="775025"/>
          <a:ext cx="3000000" cy="3000000"/>
        </p:xfrm>
        <a:graphic>
          <a:graphicData uri="http://schemas.openxmlformats.org/drawingml/2006/table">
            <a:tbl>
              <a:tblPr bandRow="1">
                <a:noFill/>
                <a:tableStyleId>{CDB1FA6F-BAC9-4677-AC76-61AFB716A23B}</a:tableStyleId>
              </a:tblPr>
              <a:tblGrid>
                <a:gridCol w="2271675"/>
                <a:gridCol w="476100"/>
                <a:gridCol w="3177650"/>
                <a:gridCol w="1311625"/>
                <a:gridCol w="1555000"/>
                <a:gridCol w="473275"/>
                <a:gridCol w="2623225"/>
              </a:tblGrid>
              <a:tr h="473550">
                <a:tc gridSpan="2">
                  <a:txBody>
                    <a:bodyPr/>
                    <a:lstStyle/>
                    <a:p>
                      <a:pPr indent="0" lvl="0" marL="0" rtl="0" algn="ctr">
                        <a:spcBef>
                          <a:spcPts val="0"/>
                        </a:spcBef>
                        <a:spcAft>
                          <a:spcPts val="0"/>
                        </a:spcAft>
                        <a:buNone/>
                      </a:pPr>
                      <a:r>
                        <a:rPr b="1" lang="en-US" sz="1200">
                          <a:solidFill>
                            <a:srgbClr val="FFFFFF"/>
                          </a:solidFill>
                          <a:latin typeface="Source Sans Pro"/>
                          <a:ea typeface="Source Sans Pro"/>
                          <a:cs typeface="Source Sans Pro"/>
                          <a:sym typeface="Source Sans Pro"/>
                        </a:rPr>
                        <a:t>NAIC</a:t>
                      </a:r>
                      <a:endParaRPr b="1" sz="1200">
                        <a:solidFill>
                          <a:srgbClr val="FFFFFF"/>
                        </a:solidFill>
                        <a:latin typeface="Source Sans Pro"/>
                        <a:ea typeface="Source Sans Pro"/>
                        <a:cs typeface="Source Sans Pro"/>
                        <a:sym typeface="Source Sans Pro"/>
                      </a:endParaRPr>
                    </a:p>
                  </a:txBody>
                  <a:tcPr marT="9525" marB="9525" marR="9525" marL="9525">
                    <a:lnL cap="flat" cmpd="sng" w="12700">
                      <a:solidFill>
                        <a:srgbClr val="000000"/>
                      </a:solidFill>
                      <a:prstDash val="solid"/>
                      <a:round/>
                      <a:headEnd len="sm" w="sm" type="none"/>
                      <a:tailEnd len="sm" w="sm" type="none"/>
                    </a:lnL>
                    <a:lnR cap="flat" cmpd="sng">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000000"/>
                    </a:solidFill>
                  </a:tcPr>
                </a:tc>
                <a:tc hMerge="1"/>
                <a:tc>
                  <a:txBody>
                    <a:bodyPr/>
                    <a:lstStyle/>
                    <a:p>
                      <a:pPr indent="0" lvl="0" marL="0" rtl="0" algn="l">
                        <a:spcBef>
                          <a:spcPts val="0"/>
                        </a:spcBef>
                        <a:spcAft>
                          <a:spcPts val="0"/>
                        </a:spcAft>
                        <a:buNone/>
                      </a:pPr>
                      <a:r>
                        <a:rPr b="1" lang="en-US" sz="1200">
                          <a:solidFill>
                            <a:srgbClr val="FFFFFF"/>
                          </a:solidFill>
                          <a:latin typeface="Source Sans Pro"/>
                          <a:ea typeface="Source Sans Pro"/>
                          <a:cs typeface="Source Sans Pro"/>
                          <a:sym typeface="Source Sans Pro"/>
                        </a:rPr>
                        <a:t>AHRQ Patient Information Form (PIF) F2 (Element DE55 Extent of Harm)*</a:t>
                      </a:r>
                      <a:endParaRPr b="1" sz="1200">
                        <a:solidFill>
                          <a:srgbClr val="FFFFFF"/>
                        </a:solidFill>
                        <a:latin typeface="Source Sans Pro"/>
                        <a:ea typeface="Source Sans Pro"/>
                        <a:cs typeface="Source Sans Pro"/>
                        <a:sym typeface="Source Sans Pro"/>
                      </a:endParaRPr>
                    </a:p>
                  </a:txBody>
                  <a:tcPr marT="9525" marB="9525" marR="9525" marL="9525">
                    <a:lnL cap="flat" cmpd="sng">
                      <a:solidFill>
                        <a:srgbClr val="000000"/>
                      </a:solidFill>
                      <a:prstDash val="solid"/>
                      <a:round/>
                      <a:headEnd len="sm" w="sm" type="none"/>
                      <a:tailEnd len="sm" w="sm" type="none"/>
                    </a:lnL>
                    <a:lnR cap="flat" cmpd="sng">
                      <a:solidFill>
                        <a:srgbClr val="000000"/>
                      </a:solidFill>
                      <a:prstDash val="solid"/>
                      <a:round/>
                      <a:headEnd len="sm" w="sm" type="none"/>
                      <a:tailEnd len="sm" w="sm" type="none"/>
                    </a:lnR>
                    <a:lnT cap="flat" cmpd="sng">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000000"/>
                    </a:solidFill>
                  </a:tcPr>
                </a:tc>
                <a:tc gridSpan="2">
                  <a:txBody>
                    <a:bodyPr/>
                    <a:lstStyle/>
                    <a:p>
                      <a:pPr indent="0" lvl="0" marL="0" rtl="0" algn="l">
                        <a:spcBef>
                          <a:spcPts val="0"/>
                        </a:spcBef>
                        <a:spcAft>
                          <a:spcPts val="0"/>
                        </a:spcAft>
                        <a:buNone/>
                      </a:pPr>
                      <a:r>
                        <a:rPr b="1" lang="en-US" sz="1200">
                          <a:solidFill>
                            <a:srgbClr val="FFFFFF"/>
                          </a:solidFill>
                          <a:latin typeface="Source Sans Pro"/>
                          <a:ea typeface="Source Sans Pro"/>
                          <a:cs typeface="Source Sans Pro"/>
                          <a:sym typeface="Source Sans Pro"/>
                        </a:rPr>
                        <a:t>Military Health System Harm Scale Categories </a:t>
                      </a:r>
                      <a:endParaRPr b="1" sz="1200">
                        <a:solidFill>
                          <a:srgbClr val="FFFFFF"/>
                        </a:solidFill>
                        <a:latin typeface="Source Sans Pro"/>
                        <a:ea typeface="Source Sans Pro"/>
                        <a:cs typeface="Source Sans Pro"/>
                        <a:sym typeface="Source Sans Pro"/>
                      </a:endParaRPr>
                    </a:p>
                  </a:txBody>
                  <a:tcPr marT="9525" marB="9525" marR="9525" marL="9525">
                    <a:lnL cap="flat" cmpd="sng">
                      <a:solidFill>
                        <a:srgbClr val="000000"/>
                      </a:solidFill>
                      <a:prstDash val="solid"/>
                      <a:round/>
                      <a:headEnd len="sm" w="sm" type="none"/>
                      <a:tailEnd len="sm" w="sm" type="none"/>
                    </a:lnL>
                    <a:lnR cap="flat" cmpd="sng">
                      <a:solidFill>
                        <a:srgbClr val="000000"/>
                      </a:solidFill>
                      <a:prstDash val="solid"/>
                      <a:round/>
                      <a:headEnd len="sm" w="sm" type="none"/>
                      <a:tailEnd len="sm" w="sm" type="none"/>
                    </a:lnR>
                    <a:lnT cap="flat" cmpd="sng">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000000"/>
                    </a:solidFill>
                  </a:tcPr>
                </a:tc>
                <a:tc hMerge="1"/>
                <a:tc gridSpan="2">
                  <a:txBody>
                    <a:bodyPr/>
                    <a:lstStyle/>
                    <a:p>
                      <a:pPr indent="0" lvl="0" marL="0" rtl="0" algn="l">
                        <a:spcBef>
                          <a:spcPts val="0"/>
                        </a:spcBef>
                        <a:spcAft>
                          <a:spcPts val="0"/>
                        </a:spcAft>
                        <a:buNone/>
                      </a:pPr>
                      <a:r>
                        <a:rPr b="1" lang="en-US" sz="1200">
                          <a:solidFill>
                            <a:srgbClr val="FFFFFF"/>
                          </a:solidFill>
                          <a:latin typeface="Source Sans Pro"/>
                          <a:ea typeface="Source Sans Pro"/>
                          <a:cs typeface="Source Sans Pro"/>
                          <a:sym typeface="Source Sans Pro"/>
                        </a:rPr>
                        <a:t>Healthcare Associated Preventable Harm Level Classification </a:t>
                      </a:r>
                      <a:endParaRPr b="1" sz="1200">
                        <a:solidFill>
                          <a:srgbClr val="FFFFFF"/>
                        </a:solidFill>
                        <a:latin typeface="Source Sans Pro"/>
                        <a:ea typeface="Source Sans Pro"/>
                        <a:cs typeface="Source Sans Pro"/>
                        <a:sym typeface="Source Sans Pro"/>
                      </a:endParaRPr>
                    </a:p>
                  </a:txBody>
                  <a:tcPr marT="9525" marB="9525" marR="9525" marL="9525">
                    <a:lnL cap="flat" cmpd="sng">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000000"/>
                    </a:solidFill>
                  </a:tcPr>
                </a:tc>
                <a:tc hMerge="1"/>
              </a:tr>
              <a:tr h="2296200">
                <a:tc>
                  <a:txBody>
                    <a:bodyPr/>
                    <a:lstStyle/>
                    <a:p>
                      <a:pPr indent="0" lvl="0" marL="0" rtl="0" algn="l">
                        <a:spcBef>
                          <a:spcPts val="0"/>
                        </a:spcBef>
                        <a:spcAft>
                          <a:spcPts val="0"/>
                        </a:spcAft>
                        <a:buNone/>
                      </a:pPr>
                      <a:r>
                        <a:rPr b="1" lang="en-US" sz="1100">
                          <a:solidFill>
                            <a:srgbClr val="262626"/>
                          </a:solidFill>
                          <a:latin typeface="Source Sans Pro"/>
                          <a:ea typeface="Source Sans Pro"/>
                          <a:cs typeface="Source Sans Pro"/>
                          <a:sym typeface="Source Sans Pro"/>
                        </a:rPr>
                        <a:t>Temporary Insignificant </a:t>
                      </a:r>
                      <a:r>
                        <a:rPr lang="en-US" sz="1100">
                          <a:solidFill>
                            <a:srgbClr val="262626"/>
                          </a:solidFill>
                          <a:latin typeface="Source Sans Pro"/>
                          <a:ea typeface="Source Sans Pro"/>
                          <a:cs typeface="Source Sans Pro"/>
                          <a:sym typeface="Source Sans Pro"/>
                        </a:rPr>
                        <a:t>- lacerations, contusions, minor scars, rash, no delay in recovery</a:t>
                      </a:r>
                      <a:br>
                        <a:rPr lang="en-US" sz="1100">
                          <a:solidFill>
                            <a:srgbClr val="262626"/>
                          </a:solidFill>
                          <a:latin typeface="Source Sans Pro"/>
                          <a:ea typeface="Source Sans Pro"/>
                          <a:cs typeface="Source Sans Pro"/>
                          <a:sym typeface="Source Sans Pro"/>
                        </a:rPr>
                      </a:br>
                      <a:r>
                        <a:rPr b="1" lang="en-US" sz="1100">
                          <a:solidFill>
                            <a:srgbClr val="262626"/>
                          </a:solidFill>
                          <a:latin typeface="Source Sans Pro"/>
                          <a:ea typeface="Source Sans Pro"/>
                          <a:cs typeface="Source Sans Pro"/>
                          <a:sym typeface="Source Sans Pro"/>
                        </a:rPr>
                        <a:t>Emotional Only</a:t>
                      </a:r>
                      <a:endParaRPr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US" sz="1100">
                          <a:latin typeface="Source Sans Pro"/>
                          <a:ea typeface="Source Sans Pro"/>
                          <a:cs typeface="Source Sans Pro"/>
                          <a:sym typeface="Source Sans Pro"/>
                        </a:rPr>
                        <a:t>2      1</a:t>
                      </a:r>
                      <a:endParaRPr b="1" sz="1100">
                        <a:latin typeface="Source Sans Pro"/>
                        <a:ea typeface="Source Sans Pro"/>
                        <a:cs typeface="Source Sans Pro"/>
                        <a:sym typeface="Source Sans Pro"/>
                      </a:endParaRPr>
                    </a:p>
                  </a:txBody>
                  <a:tcPr marT="9525" marB="9525" marR="9525" marL="95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b="1" lang="en-US" sz="1100">
                          <a:solidFill>
                            <a:srgbClr val="262626"/>
                          </a:solidFill>
                          <a:latin typeface="Source Sans Pro"/>
                          <a:ea typeface="Source Sans Pro"/>
                          <a:cs typeface="Source Sans Pro"/>
                          <a:sym typeface="Source Sans Pro"/>
                        </a:rPr>
                        <a:t>No Harm</a:t>
                      </a:r>
                      <a:r>
                        <a:rPr lang="en-US" sz="1100">
                          <a:solidFill>
                            <a:srgbClr val="262626"/>
                          </a:solidFill>
                          <a:latin typeface="Source Sans Pro"/>
                          <a:ea typeface="Source Sans Pro"/>
                          <a:cs typeface="Source Sans Pro"/>
                          <a:sym typeface="Source Sans Pro"/>
                        </a:rPr>
                        <a:t>: Event reached patient, but no harm was evident.</a:t>
                      </a:r>
                      <a:endParaRPr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gridSpan="2">
                  <a:txBody>
                    <a:bodyPr/>
                    <a:lstStyle/>
                    <a:p>
                      <a:pPr indent="0" lvl="0" marL="0" rtl="0" algn="l">
                        <a:spcBef>
                          <a:spcPts val="0"/>
                        </a:spcBef>
                        <a:spcAft>
                          <a:spcPts val="0"/>
                        </a:spcAft>
                        <a:buNone/>
                      </a:pPr>
                      <a:r>
                        <a:rPr b="1" lang="en-US" sz="1100">
                          <a:solidFill>
                            <a:srgbClr val="262626"/>
                          </a:solidFill>
                          <a:latin typeface="Source Sans Pro"/>
                          <a:ea typeface="Source Sans Pro"/>
                          <a:cs typeface="Source Sans Pro"/>
                          <a:sym typeface="Source Sans Pro"/>
                        </a:rPr>
                        <a:t>Additional Treatment</a:t>
                      </a:r>
                      <a:r>
                        <a:rPr lang="en-US" sz="1100">
                          <a:solidFill>
                            <a:srgbClr val="262626"/>
                          </a:solidFill>
                          <a:latin typeface="Source Sans Pro"/>
                          <a:ea typeface="Source Sans Pro"/>
                          <a:cs typeface="Source Sans Pro"/>
                          <a:sym typeface="Source Sans Pro"/>
                        </a:rPr>
                        <a:t> - Injury limited to additional intervention during admission or encounter or increased length of stay, but no other injury.  Treatment since discovery, or expected treatment in future as a direct result of an event. Emotional Distress or Inconvenience. Mild and transient anxiety or pain or physical discomfort, but without the need for additional treatment other than monitoring (such as by observation; physical examination; laboratory testing, including phlebotomy; and imaging studies). Distress or inconvenience since discovery, or expected in the future as a direct result of event. No Harm - Event reached patient, but no harm was evident. </a:t>
                      </a:r>
                      <a:endParaRPr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hMerge="1"/>
                <a:tc gridSpan="2">
                  <a:txBody>
                    <a:bodyPr/>
                    <a:lstStyle/>
                    <a:p>
                      <a:pPr indent="0" lvl="0" marL="0" rtl="0" algn="l">
                        <a:spcBef>
                          <a:spcPts val="0"/>
                        </a:spcBef>
                        <a:spcAft>
                          <a:spcPts val="0"/>
                        </a:spcAft>
                        <a:buNone/>
                      </a:pPr>
                      <a:r>
                        <a:rPr lang="en-US" sz="1100">
                          <a:latin typeface="Source Sans Pro"/>
                          <a:ea typeface="Source Sans Pro"/>
                          <a:cs typeface="Source Sans Pro"/>
                          <a:sym typeface="Source Sans Pro"/>
                        </a:rPr>
                        <a:t> </a:t>
                      </a:r>
                      <a:endParaRPr sz="1100">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hMerge="1"/>
              </a:tr>
              <a:tr h="1080550">
                <a:tc>
                  <a:txBody>
                    <a:bodyPr/>
                    <a:lstStyle/>
                    <a:p>
                      <a:pPr indent="0" lvl="0" marL="0" rtl="0" algn="l">
                        <a:spcBef>
                          <a:spcPts val="0"/>
                        </a:spcBef>
                        <a:spcAft>
                          <a:spcPts val="0"/>
                        </a:spcAft>
                        <a:buNone/>
                      </a:pPr>
                      <a:r>
                        <a:rPr b="1" lang="en-US" sz="1100">
                          <a:solidFill>
                            <a:srgbClr val="262626"/>
                          </a:solidFill>
                          <a:latin typeface="Source Sans Pro"/>
                          <a:ea typeface="Source Sans Pro"/>
                          <a:cs typeface="Source Sans Pro"/>
                          <a:sym typeface="Source Sans Pro"/>
                        </a:rPr>
                        <a:t>Legal Issue Only</a:t>
                      </a:r>
                      <a:r>
                        <a:rPr lang="en-US" sz="1100">
                          <a:solidFill>
                            <a:srgbClr val="262626"/>
                          </a:solidFill>
                          <a:latin typeface="Source Sans Pro"/>
                          <a:ea typeface="Source Sans Pro"/>
                          <a:cs typeface="Source Sans Pro"/>
                          <a:sym typeface="Source Sans Pro"/>
                        </a:rPr>
                        <a:t> - Lost medical records, property damage, deposition</a:t>
                      </a:r>
                      <a:endParaRPr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1100">
                          <a:solidFill>
                            <a:srgbClr val="262626"/>
                          </a:solidFill>
                          <a:latin typeface="Source Sans Pro"/>
                          <a:ea typeface="Source Sans Pro"/>
                          <a:cs typeface="Source Sans Pro"/>
                          <a:sym typeface="Source Sans Pro"/>
                        </a:rPr>
                        <a:t> </a:t>
                      </a:r>
                      <a:endParaRPr sz="1100">
                        <a:solidFill>
                          <a:srgbClr val="262626"/>
                        </a:solidFill>
                        <a:latin typeface="Source Sans Pro"/>
                        <a:ea typeface="Source Sans Pro"/>
                        <a:cs typeface="Source Sans Pro"/>
                        <a:sym typeface="Source Sans Pro"/>
                      </a:endParaRPr>
                    </a:p>
                  </a:txBody>
                  <a:tcPr marT="9525" marB="9525" marR="9525" marL="95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b="1" lang="en-US" sz="1100">
                          <a:solidFill>
                            <a:srgbClr val="262626"/>
                          </a:solidFill>
                          <a:latin typeface="Source Sans Pro"/>
                          <a:ea typeface="Source Sans Pro"/>
                          <a:cs typeface="Source Sans Pro"/>
                          <a:sym typeface="Source Sans Pro"/>
                        </a:rPr>
                        <a:t> </a:t>
                      </a:r>
                      <a:endParaRPr b="1"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gridSpan="2">
                  <a:txBody>
                    <a:bodyPr/>
                    <a:lstStyle/>
                    <a:p>
                      <a:pPr indent="0" lvl="0" marL="0" rtl="0" algn="l">
                        <a:spcBef>
                          <a:spcPts val="0"/>
                        </a:spcBef>
                        <a:spcAft>
                          <a:spcPts val="0"/>
                        </a:spcAft>
                        <a:buNone/>
                      </a:pPr>
                      <a:r>
                        <a:rPr lang="en-US" sz="1100">
                          <a:solidFill>
                            <a:srgbClr val="262626"/>
                          </a:solidFill>
                          <a:latin typeface="Source Sans Pro"/>
                          <a:ea typeface="Source Sans Pro"/>
                          <a:cs typeface="Source Sans Pro"/>
                          <a:sym typeface="Source Sans Pro"/>
                        </a:rPr>
                        <a:t> </a:t>
                      </a:r>
                      <a:endParaRPr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hMerge="1"/>
                <a:tc gridSpan="2">
                  <a:txBody>
                    <a:bodyPr/>
                    <a:lstStyle/>
                    <a:p>
                      <a:pPr indent="0" lvl="0" marL="0" rtl="0" algn="l">
                        <a:spcBef>
                          <a:spcPts val="0"/>
                        </a:spcBef>
                        <a:spcAft>
                          <a:spcPts val="0"/>
                        </a:spcAft>
                        <a:buNone/>
                      </a:pPr>
                      <a:r>
                        <a:rPr b="1" lang="en-US" sz="1100">
                          <a:solidFill>
                            <a:srgbClr val="262626"/>
                          </a:solidFill>
                          <a:latin typeface="Source Sans Pro"/>
                          <a:ea typeface="Source Sans Pro"/>
                          <a:cs typeface="Source Sans Pro"/>
                          <a:sym typeface="Source Sans Pro"/>
                        </a:rPr>
                        <a:t>No Detectable Harm/No Harm</a:t>
                      </a:r>
                      <a:r>
                        <a:rPr lang="en-US" sz="1100">
                          <a:solidFill>
                            <a:srgbClr val="262626"/>
                          </a:solidFill>
                          <a:latin typeface="Source Sans Pro"/>
                          <a:ea typeface="Source Sans Pro"/>
                          <a:cs typeface="Source Sans Pro"/>
                          <a:sym typeface="Source Sans Pro"/>
                        </a:rPr>
                        <a:t> - Patient outcome is asymptomatic. No symptoms are detected and no treatment is required. Not able to discover or ascertain the existence, presence, or fact of harm, but harm may exist; Insufficient information is available, or unable to determine any har,. Harm may appear later.</a:t>
                      </a:r>
                      <a:endParaRPr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hMerge="1"/>
              </a:tr>
              <a:tr h="624700">
                <a:tc>
                  <a:txBody>
                    <a:bodyPr/>
                    <a:lstStyle/>
                    <a:p>
                      <a:pPr indent="0" lvl="0" marL="0" rtl="0" algn="l">
                        <a:spcBef>
                          <a:spcPts val="0"/>
                        </a:spcBef>
                        <a:spcAft>
                          <a:spcPts val="0"/>
                        </a:spcAft>
                        <a:buNone/>
                      </a:pPr>
                      <a:r>
                        <a:rPr lang="en-US" sz="1100">
                          <a:solidFill>
                            <a:srgbClr val="262626"/>
                          </a:solidFill>
                          <a:latin typeface="Source Sans Pro"/>
                          <a:ea typeface="Source Sans Pro"/>
                          <a:cs typeface="Source Sans Pro"/>
                          <a:sym typeface="Source Sans Pro"/>
                        </a:rPr>
                        <a:t> </a:t>
                      </a:r>
                      <a:endParaRPr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US" sz="1100">
                          <a:solidFill>
                            <a:srgbClr val="262626"/>
                          </a:solidFill>
                          <a:latin typeface="Source Sans Pro"/>
                          <a:ea typeface="Source Sans Pro"/>
                          <a:cs typeface="Source Sans Pro"/>
                          <a:sym typeface="Source Sans Pro"/>
                        </a:rPr>
                        <a:t> </a:t>
                      </a:r>
                      <a:endParaRPr sz="1100">
                        <a:solidFill>
                          <a:srgbClr val="262626"/>
                        </a:solidFill>
                        <a:latin typeface="Source Sans Pro"/>
                        <a:ea typeface="Source Sans Pro"/>
                        <a:cs typeface="Source Sans Pro"/>
                        <a:sym typeface="Source Sans Pro"/>
                      </a:endParaRPr>
                    </a:p>
                  </a:txBody>
                  <a:tcPr marT="9525" marB="9525" marR="9525" marL="95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b="1" lang="en-US" sz="1100">
                          <a:solidFill>
                            <a:srgbClr val="262626"/>
                          </a:solidFill>
                          <a:latin typeface="Source Sans Pro"/>
                          <a:ea typeface="Source Sans Pro"/>
                          <a:cs typeface="Source Sans Pro"/>
                          <a:sym typeface="Source Sans Pro"/>
                        </a:rPr>
                        <a:t> </a:t>
                      </a:r>
                      <a:endParaRPr b="1"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gridSpan="2">
                  <a:txBody>
                    <a:bodyPr/>
                    <a:lstStyle/>
                    <a:p>
                      <a:pPr indent="0" lvl="0" marL="0" rtl="0" algn="l">
                        <a:spcBef>
                          <a:spcPts val="0"/>
                        </a:spcBef>
                        <a:spcAft>
                          <a:spcPts val="0"/>
                        </a:spcAft>
                        <a:buNone/>
                      </a:pPr>
                      <a:r>
                        <a:rPr b="1" lang="en-US" sz="1100">
                          <a:solidFill>
                            <a:srgbClr val="262626"/>
                          </a:solidFill>
                          <a:latin typeface="Source Sans Pro"/>
                          <a:ea typeface="Source Sans Pro"/>
                          <a:cs typeface="Source Sans Pro"/>
                          <a:sym typeface="Source Sans Pro"/>
                        </a:rPr>
                        <a:t>Near Miss</a:t>
                      </a:r>
                      <a:r>
                        <a:rPr lang="en-US" sz="1100">
                          <a:solidFill>
                            <a:srgbClr val="262626"/>
                          </a:solidFill>
                          <a:latin typeface="Source Sans Pro"/>
                          <a:ea typeface="Source Sans Pro"/>
                          <a:cs typeface="Source Sans Pro"/>
                          <a:sym typeface="Source Sans Pro"/>
                        </a:rPr>
                        <a:t> - Any process variation or error or other circumstance that could have resulted in harm to a patient but through chance or timely intervention did not reach the patient. </a:t>
                      </a:r>
                      <a:endParaRPr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hMerge="1"/>
                <a:tc gridSpan="2">
                  <a:txBody>
                    <a:bodyPr/>
                    <a:lstStyle/>
                    <a:p>
                      <a:pPr indent="0" lvl="0" marL="0" rtl="0" algn="l">
                        <a:spcBef>
                          <a:spcPts val="0"/>
                        </a:spcBef>
                        <a:spcAft>
                          <a:spcPts val="0"/>
                        </a:spcAft>
                        <a:buNone/>
                      </a:pPr>
                      <a:r>
                        <a:rPr b="1" lang="en-US" sz="1100">
                          <a:solidFill>
                            <a:srgbClr val="262626"/>
                          </a:solidFill>
                          <a:latin typeface="Source Sans Pro"/>
                          <a:ea typeface="Source Sans Pro"/>
                          <a:cs typeface="Source Sans Pro"/>
                          <a:sym typeface="Source Sans Pro"/>
                        </a:rPr>
                        <a:t>Almost Happened</a:t>
                      </a:r>
                      <a:r>
                        <a:rPr lang="en-US" sz="1100">
                          <a:solidFill>
                            <a:srgbClr val="262626"/>
                          </a:solidFill>
                          <a:latin typeface="Source Sans Pro"/>
                          <a:ea typeface="Source Sans Pro"/>
                          <a:cs typeface="Source Sans Pro"/>
                          <a:sym typeface="Source Sans Pro"/>
                        </a:rPr>
                        <a:t> - Error or capacity to cause harm was caught by an error detection barrier prior to reaching the patient: The system worked</a:t>
                      </a:r>
                      <a:endParaRPr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hMerge="1"/>
              </a:tr>
              <a:tr h="593575">
                <a:tc>
                  <a:txBody>
                    <a:bodyPr/>
                    <a:lstStyle/>
                    <a:p>
                      <a:pPr indent="0" lvl="0" marL="0" rtl="0" algn="l">
                        <a:spcBef>
                          <a:spcPts val="0"/>
                        </a:spcBef>
                        <a:spcAft>
                          <a:spcPts val="0"/>
                        </a:spcAft>
                        <a:buNone/>
                      </a:pPr>
                      <a:r>
                        <a:rPr lang="en-US" sz="1100">
                          <a:solidFill>
                            <a:srgbClr val="262626"/>
                          </a:solidFill>
                          <a:latin typeface="Source Sans Pro"/>
                          <a:ea typeface="Source Sans Pro"/>
                          <a:cs typeface="Source Sans Pro"/>
                          <a:sym typeface="Source Sans Pro"/>
                        </a:rPr>
                        <a:t> </a:t>
                      </a:r>
                      <a:endParaRPr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US" sz="1100">
                          <a:solidFill>
                            <a:srgbClr val="262626"/>
                          </a:solidFill>
                          <a:latin typeface="Source Sans Pro"/>
                          <a:ea typeface="Source Sans Pro"/>
                          <a:cs typeface="Source Sans Pro"/>
                          <a:sym typeface="Source Sans Pro"/>
                        </a:rPr>
                        <a:t> </a:t>
                      </a:r>
                      <a:endParaRPr sz="1100">
                        <a:solidFill>
                          <a:srgbClr val="262626"/>
                        </a:solidFill>
                        <a:latin typeface="Source Sans Pro"/>
                        <a:ea typeface="Source Sans Pro"/>
                        <a:cs typeface="Source Sans Pro"/>
                        <a:sym typeface="Source Sans Pro"/>
                      </a:endParaRPr>
                    </a:p>
                  </a:txBody>
                  <a:tcPr marT="9525" marB="9525" marR="9525" marL="95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b="1" lang="en-US" sz="1100">
                          <a:solidFill>
                            <a:srgbClr val="262626"/>
                          </a:solidFill>
                          <a:latin typeface="Source Sans Pro"/>
                          <a:ea typeface="Source Sans Pro"/>
                          <a:cs typeface="Source Sans Pro"/>
                          <a:sym typeface="Source Sans Pro"/>
                        </a:rPr>
                        <a:t>Unknown</a:t>
                      </a:r>
                      <a:endParaRPr b="1"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gridSpan="2">
                  <a:txBody>
                    <a:bodyPr/>
                    <a:lstStyle/>
                    <a:p>
                      <a:pPr indent="0" lvl="0" marL="0" rtl="0" algn="l">
                        <a:spcBef>
                          <a:spcPts val="0"/>
                        </a:spcBef>
                        <a:spcAft>
                          <a:spcPts val="0"/>
                        </a:spcAft>
                        <a:buNone/>
                      </a:pPr>
                      <a:r>
                        <a:rPr b="1" lang="en-US" sz="1100">
                          <a:solidFill>
                            <a:srgbClr val="262626"/>
                          </a:solidFill>
                          <a:latin typeface="Source Sans Pro"/>
                          <a:ea typeface="Source Sans Pro"/>
                          <a:cs typeface="Source Sans Pro"/>
                          <a:sym typeface="Source Sans Pro"/>
                        </a:rPr>
                        <a:t>Unsafe Condition</a:t>
                      </a:r>
                      <a:r>
                        <a:rPr lang="en-US" sz="1100">
                          <a:solidFill>
                            <a:srgbClr val="262626"/>
                          </a:solidFill>
                          <a:latin typeface="Source Sans Pro"/>
                          <a:ea typeface="Source Sans Pro"/>
                          <a:cs typeface="Source Sans Pro"/>
                          <a:sym typeface="Source Sans Pro"/>
                        </a:rPr>
                        <a:t> - Potential event. Any circumstance that increases the probability of an adverse event.</a:t>
                      </a:r>
                      <a:endParaRPr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hMerge="1"/>
                <a:tc gridSpan="2">
                  <a:txBody>
                    <a:bodyPr/>
                    <a:lstStyle/>
                    <a:p>
                      <a:pPr indent="0" lvl="0" marL="0" rtl="0" algn="l">
                        <a:spcBef>
                          <a:spcPts val="0"/>
                        </a:spcBef>
                        <a:spcAft>
                          <a:spcPts val="0"/>
                        </a:spcAft>
                        <a:buNone/>
                      </a:pPr>
                      <a:r>
                        <a:rPr lang="en-US" sz="1100">
                          <a:solidFill>
                            <a:srgbClr val="262626"/>
                          </a:solidFill>
                          <a:latin typeface="Source Sans Pro"/>
                          <a:ea typeface="Source Sans Pro"/>
                          <a:cs typeface="Source Sans Pro"/>
                          <a:sym typeface="Source Sans Pro"/>
                        </a:rPr>
                        <a:t> </a:t>
                      </a:r>
                      <a:endParaRPr sz="1100">
                        <a:solidFill>
                          <a:srgbClr val="262626"/>
                        </a:solidFill>
                        <a:latin typeface="Source Sans Pro"/>
                        <a:ea typeface="Source Sans Pro"/>
                        <a:cs typeface="Source Sans Pro"/>
                        <a:sym typeface="Source Sans Pro"/>
                      </a:endParaRPr>
                    </a:p>
                  </a:txBody>
                  <a:tcPr marT="9525" marB="9525" marR="9525" marL="95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hMerge="1"/>
              </a:tr>
            </a:tbl>
          </a:graphicData>
        </a:graphic>
      </p:graphicFrame>
      <p:sp>
        <p:nvSpPr>
          <p:cNvPr id="271" name="Google Shape;271;g11755f26315_1_111"/>
          <p:cNvSpPr txBox="1"/>
          <p:nvPr/>
        </p:nvSpPr>
        <p:spPr>
          <a:xfrm>
            <a:off x="10138150" y="91350"/>
            <a:ext cx="1962900" cy="369300"/>
          </a:xfrm>
          <a:prstGeom prst="rect">
            <a:avLst/>
          </a:prstGeom>
          <a:solidFill>
            <a:srgbClr val="155F7A"/>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US" sz="1200">
                <a:solidFill>
                  <a:schemeClr val="lt1"/>
                </a:solidFill>
                <a:latin typeface="Source Sans Pro"/>
                <a:ea typeface="Source Sans Pro"/>
                <a:cs typeface="Source Sans Pro"/>
                <a:sym typeface="Source Sans Pro"/>
              </a:rPr>
              <a:t>HARM EVENT CROSSWALK</a:t>
            </a:r>
            <a:endParaRPr sz="1200">
              <a:solidFill>
                <a:schemeClr val="lt1"/>
              </a:solidFill>
              <a:latin typeface="Calibri"/>
              <a:ea typeface="Calibri"/>
              <a:cs typeface="Calibri"/>
              <a:sym typeface="Calibri"/>
            </a:endParaRPr>
          </a:p>
        </p:txBody>
      </p:sp>
      <p:pic>
        <p:nvPicPr>
          <p:cNvPr id="272" name="Google Shape;272;g11755f26315_1_111"/>
          <p:cNvPicPr preferRelativeResize="0"/>
          <p:nvPr/>
        </p:nvPicPr>
        <p:blipFill>
          <a:blip r:embed="rId3">
            <a:alphaModFix/>
          </a:blip>
          <a:stretch>
            <a:fillRect/>
          </a:stretch>
        </p:blipFill>
        <p:spPr>
          <a:xfrm>
            <a:off x="10384275" y="6447576"/>
            <a:ext cx="1738526" cy="400200"/>
          </a:xfrm>
          <a:prstGeom prst="rect">
            <a:avLst/>
          </a:prstGeom>
          <a:noFill/>
          <a:ln>
            <a:noFill/>
          </a:ln>
        </p:spPr>
      </p:pic>
      <p:grpSp>
        <p:nvGrpSpPr>
          <p:cNvPr id="273" name="Google Shape;273;g11755f26315_1_111"/>
          <p:cNvGrpSpPr/>
          <p:nvPr/>
        </p:nvGrpSpPr>
        <p:grpSpPr>
          <a:xfrm>
            <a:off x="222025" y="6368600"/>
            <a:ext cx="10162400" cy="492600"/>
            <a:chOff x="222025" y="6368600"/>
            <a:chExt cx="10162400" cy="492600"/>
          </a:xfrm>
        </p:grpSpPr>
        <p:sp>
          <p:nvSpPr>
            <p:cNvPr id="274" name="Google Shape;274;g11755f26315_1_111"/>
            <p:cNvSpPr txBox="1"/>
            <p:nvPr/>
          </p:nvSpPr>
          <p:spPr>
            <a:xfrm>
              <a:off x="1195125" y="6368600"/>
              <a:ext cx="91893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000">
                  <a:solidFill>
                    <a:srgbClr val="333333"/>
                  </a:solidFill>
                  <a:highlight>
                    <a:srgbClr val="FFFFFF"/>
                  </a:highlight>
                  <a:latin typeface="Source Sans Pro"/>
                  <a:ea typeface="Source Sans Pro"/>
                  <a:cs typeface="Source Sans Pro"/>
                  <a:sym typeface="Source Sans Pro"/>
                </a:rPr>
                <a:t>This work © 2022 by </a:t>
              </a:r>
              <a:r>
                <a:rPr lang="en-US" sz="1000" u="sng">
                  <a:solidFill>
                    <a:schemeClr val="hlink"/>
                  </a:solidFill>
                  <a:highlight>
                    <a:srgbClr val="FFFFFF"/>
                  </a:highlight>
                  <a:latin typeface="Source Sans Pro"/>
                  <a:ea typeface="Source Sans Pro"/>
                  <a:cs typeface="Source Sans Pro"/>
                  <a:sym typeface="Source Sans Pro"/>
                  <a:hlinkClick r:id="rId4"/>
                </a:rPr>
                <a:t>Ariadne Labs</a:t>
              </a:r>
              <a:r>
                <a:rPr lang="en-US" sz="1000">
                  <a:solidFill>
                    <a:srgbClr val="333333"/>
                  </a:solidFill>
                  <a:highlight>
                    <a:srgbClr val="FFFFFF"/>
                  </a:highlight>
                  <a:latin typeface="Source Sans Pro"/>
                  <a:ea typeface="Source Sans Pro"/>
                  <a:cs typeface="Source Sans Pro"/>
                  <a:sym typeface="Source Sans Pro"/>
                </a:rPr>
                <a:t>,</a:t>
              </a:r>
              <a:r>
                <a:rPr lang="en-US" sz="1000">
                  <a:solidFill>
                    <a:srgbClr val="333333"/>
                  </a:solidFill>
                  <a:highlight>
                    <a:srgbClr val="FFFFFF"/>
                  </a:highlight>
                  <a:uFill>
                    <a:noFill/>
                  </a:uFill>
                  <a:latin typeface="Source Sans Pro"/>
                  <a:ea typeface="Source Sans Pro"/>
                  <a:cs typeface="Source Sans Pro"/>
                  <a:sym typeface="Source Sans Pro"/>
                  <a:hlinkClick r:id="rId5">
                    <a:extLst>
                      <a:ext uri="{A12FA001-AC4F-418D-AE19-62706E023703}">
                        <ahyp:hlinkClr val="tx"/>
                      </a:ext>
                    </a:extLst>
                  </a:hlinkClick>
                </a:rPr>
                <a:t> </a:t>
              </a:r>
              <a:r>
                <a:rPr lang="en-US" sz="1000" u="sng">
                  <a:solidFill>
                    <a:schemeClr val="hlink"/>
                  </a:solidFill>
                  <a:highlight>
                    <a:srgbClr val="FFFFFF"/>
                  </a:highlight>
                  <a:latin typeface="Source Sans Pro"/>
                  <a:ea typeface="Source Sans Pro"/>
                  <a:cs typeface="Source Sans Pro"/>
                  <a:sym typeface="Source Sans Pro"/>
                  <a:hlinkClick r:id="rId6"/>
                </a:rPr>
                <a:t>Institute for Healthcare Improvement</a:t>
              </a:r>
              <a:r>
                <a:rPr lang="en-US" sz="1000">
                  <a:solidFill>
                    <a:srgbClr val="333333"/>
                  </a:solidFill>
                  <a:highlight>
                    <a:srgbClr val="FFFFFF"/>
                  </a:highlight>
                  <a:latin typeface="Source Sans Pro"/>
                  <a:ea typeface="Source Sans Pro"/>
                  <a:cs typeface="Source Sans Pro"/>
                  <a:sym typeface="Source Sans Pro"/>
                </a:rPr>
                <a:t>, and</a:t>
              </a:r>
              <a:r>
                <a:rPr lang="en-US" sz="1000">
                  <a:solidFill>
                    <a:srgbClr val="333333"/>
                  </a:solidFill>
                  <a:highlight>
                    <a:srgbClr val="FFFFFF"/>
                  </a:highlight>
                  <a:uFill>
                    <a:noFill/>
                  </a:uFill>
                  <a:latin typeface="Source Sans Pro"/>
                  <a:ea typeface="Source Sans Pro"/>
                  <a:cs typeface="Source Sans Pro"/>
                  <a:sym typeface="Source Sans Pro"/>
                  <a:hlinkClick r:id="rId7">
                    <a:extLst>
                      <a:ext uri="{A12FA001-AC4F-418D-AE19-62706E023703}">
                        <ahyp:hlinkClr val="tx"/>
                      </a:ext>
                    </a:extLst>
                  </a:hlinkClick>
                </a:rPr>
                <a:t> </a:t>
              </a:r>
              <a:r>
                <a:rPr lang="en-US" sz="1000" u="sng">
                  <a:solidFill>
                    <a:schemeClr val="hlink"/>
                  </a:solidFill>
                  <a:highlight>
                    <a:srgbClr val="FFFFFF"/>
                  </a:highlight>
                  <a:latin typeface="Source Sans Pro"/>
                  <a:ea typeface="Source Sans Pro"/>
                  <a:cs typeface="Source Sans Pro"/>
                  <a:sym typeface="Source Sans Pro"/>
                  <a:hlinkClick r:id="rId8"/>
                </a:rPr>
                <a:t>University of Washington</a:t>
              </a:r>
              <a:r>
                <a:rPr lang="en-US" sz="1000">
                  <a:solidFill>
                    <a:srgbClr val="333333"/>
                  </a:solidFill>
                  <a:highlight>
                    <a:srgbClr val="FFFFFF"/>
                  </a:highlight>
                  <a:latin typeface="Source Sans Pro"/>
                  <a:ea typeface="Source Sans Pro"/>
                  <a:cs typeface="Source Sans Pro"/>
                  <a:sym typeface="Source Sans Pro"/>
                </a:rPr>
                <a:t> is licensed under Attribution-NonCommercial-NoDerivatives 4.0 International. To view a copy of this license, visit</a:t>
              </a:r>
              <a:r>
                <a:rPr lang="en-US" sz="1000">
                  <a:solidFill>
                    <a:srgbClr val="333333"/>
                  </a:solidFill>
                  <a:highlight>
                    <a:srgbClr val="FFFFFF"/>
                  </a:highlight>
                  <a:uFill>
                    <a:noFill/>
                  </a:uFill>
                  <a:latin typeface="Source Sans Pro"/>
                  <a:ea typeface="Source Sans Pro"/>
                  <a:cs typeface="Source Sans Pro"/>
                  <a:sym typeface="Source Sans Pro"/>
                  <a:hlinkClick r:id="rId9">
                    <a:extLst>
                      <a:ext uri="{A12FA001-AC4F-418D-AE19-62706E023703}">
                        <ahyp:hlinkClr val="tx"/>
                      </a:ext>
                    </a:extLst>
                  </a:hlinkClick>
                </a:rPr>
                <a:t> </a:t>
              </a:r>
              <a:r>
                <a:rPr lang="en-US" sz="1000" u="sng">
                  <a:solidFill>
                    <a:schemeClr val="hlink"/>
                  </a:solidFill>
                  <a:highlight>
                    <a:srgbClr val="FFFFFF"/>
                  </a:highlight>
                  <a:latin typeface="Source Sans Pro"/>
                  <a:ea typeface="Source Sans Pro"/>
                  <a:cs typeface="Source Sans Pro"/>
                  <a:sym typeface="Source Sans Pro"/>
                  <a:hlinkClick r:id="rId10"/>
                </a:rPr>
                <a:t>http://creativecommons.org/licenses/by-nc-nd/4.0/</a:t>
              </a:r>
              <a:endParaRPr/>
            </a:p>
          </p:txBody>
        </p:sp>
        <p:pic>
          <p:nvPicPr>
            <p:cNvPr id="275" name="Google Shape;275;g11755f26315_1_111"/>
            <p:cNvPicPr preferRelativeResize="0"/>
            <p:nvPr/>
          </p:nvPicPr>
          <p:blipFill>
            <a:blip r:embed="rId11">
              <a:alphaModFix/>
            </a:blip>
            <a:stretch>
              <a:fillRect/>
            </a:stretch>
          </p:blipFill>
          <p:spPr>
            <a:xfrm>
              <a:off x="222025" y="6446400"/>
              <a:ext cx="956590" cy="337000"/>
            </a:xfrm>
            <a:prstGeom prst="rect">
              <a:avLst/>
            </a:prstGeom>
            <a:noFill/>
            <a:ln>
              <a:noFill/>
            </a:ln>
          </p:spPr>
        </p:pic>
      </p:gr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2021-11-04T19:59:04Z</dcterms:created>
  <dc:creator>Paulina H. Osinska</dc:creator>
</cp:coreProperties>
</file>